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355" r:id="rId2"/>
    <p:sldId id="358" r:id="rId3"/>
    <p:sldId id="359"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90" d="100"/>
          <a:sy n="90" d="100"/>
        </p:scale>
        <p:origin x="355"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F49CCF7-EBCF-48FF-8004-08F14CC051D2}" type="datetimeFigureOut">
              <a:rPr lang="en-GB" smtClean="0"/>
              <a:t>14/11/2023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6047917-A43A-4F15-90FA-56DB3D06FD1A}" type="slidenum">
              <a:rPr lang="en-GB" smtClean="0"/>
              <a:t>‹#›</a:t>
            </a:fld>
            <a:endParaRPr lang="en-GB"/>
          </a:p>
        </p:txBody>
      </p:sp>
    </p:spTree>
    <p:extLst>
      <p:ext uri="{BB962C8B-B14F-4D97-AF65-F5344CB8AC3E}">
        <p14:creationId xmlns:p14="http://schemas.microsoft.com/office/powerpoint/2010/main" val="1244377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682706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0903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18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537D1-BFA3-42D8-8373-262289C757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560A68-F033-439C-B80F-4A06AFE14D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B3A9E1-F161-43B6-8598-A60B3B3C03FC}"/>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B9F8FA94-823E-4D6A-9068-0B892D85B1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27CDE0-C3BC-4600-BD14-D61539EE1133}"/>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3271832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E0539-7F78-4C89-8EEB-180412973D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2083EC-C23A-4ABB-B04C-8ED2580F88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993F8B-C84C-4F13-A630-73A3CD25B4CC}"/>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4AE0632F-DFF1-4255-AD5C-F7DF8322BE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ECCF9-9A8F-4820-9EBD-682FA45E6ABA}"/>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3204090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63175-5A4C-464C-9C64-8E67925F33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D14E79-627A-47AC-99FC-78E2181B4E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0C74EE-4193-4229-A44F-A11CA516FA37}"/>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315D3A49-E7A4-4849-A7AB-51509FDB7A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9250B6-30EE-450F-BC48-5198EBBC4347}"/>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181626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AECBA-6F8C-42D2-B71D-E19D91EFB4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A148C4-2E06-44E6-B1C8-FD154142C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D37298-9C57-49AE-9E2E-63299A862F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1CD4D9-087D-4159-AD58-F46B3C0CA978}"/>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6" name="Footer Placeholder 5">
            <a:extLst>
              <a:ext uri="{FF2B5EF4-FFF2-40B4-BE49-F238E27FC236}">
                <a16:creationId xmlns:a16="http://schemas.microsoft.com/office/drawing/2014/main" id="{BE70AEC1-622A-43BA-AC34-9BE6BF79B0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59AE48-6649-43D5-B699-69D8C5BF2D77}"/>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1937956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11DB6-5595-4415-8724-854B5C4004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6AD02A-3DE9-4FEB-A18C-33FE069B79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B562E3-919B-48FB-9A31-0D32438BEB7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86FC39-815F-48BA-8609-31DA4EA5A6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DB4065-98EF-4B4C-927E-2357B5785A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F9278E7-274A-4430-822B-32F952CEC24B}"/>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8" name="Footer Placeholder 7">
            <a:extLst>
              <a:ext uri="{FF2B5EF4-FFF2-40B4-BE49-F238E27FC236}">
                <a16:creationId xmlns:a16="http://schemas.microsoft.com/office/drawing/2014/main" id="{031FA47C-66B8-4258-8E26-EA0AFD2135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E5C431C-2D8F-4480-8823-A72C3E46D0D2}"/>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222603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C145C-DDE2-4527-B01A-20506AD1B6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BF484E-411A-4BE9-A586-42056355BF55}"/>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4" name="Footer Placeholder 3">
            <a:extLst>
              <a:ext uri="{FF2B5EF4-FFF2-40B4-BE49-F238E27FC236}">
                <a16:creationId xmlns:a16="http://schemas.microsoft.com/office/drawing/2014/main" id="{50AB3F72-CB3F-463F-975B-020763ECE4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B15BEAA-B415-485E-9179-2A23EC00DC4C}"/>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3104842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CC6968-AEDB-4435-B1A8-1B04B09E8E76}"/>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3" name="Footer Placeholder 2">
            <a:extLst>
              <a:ext uri="{FF2B5EF4-FFF2-40B4-BE49-F238E27FC236}">
                <a16:creationId xmlns:a16="http://schemas.microsoft.com/office/drawing/2014/main" id="{85D3625F-5C9E-429A-B049-73947AE986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9F3E175-0511-4123-BEA5-D3E9D574F2C0}"/>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3357401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60B5A-EA19-496D-993E-49E28E8818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28092C-5CFF-49C4-8696-CAE7D86C6D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1ACC44E-25E9-44BD-9769-89B2EDAC86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623EEB-83B1-4A29-B358-AD7794761A53}"/>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6" name="Footer Placeholder 5">
            <a:extLst>
              <a:ext uri="{FF2B5EF4-FFF2-40B4-BE49-F238E27FC236}">
                <a16:creationId xmlns:a16="http://schemas.microsoft.com/office/drawing/2014/main" id="{8A01B9B3-017D-4817-BE03-9D0A458024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7B821B-FE93-46AA-B9B0-694FEF070FFD}"/>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1599897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25E7-A52E-4E81-BC63-8C4930BCFD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030E8D-710F-453A-95CF-A351E14757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426A38-22AB-4F93-97CD-F6B9C767E4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E27126-3413-4E31-9F66-CC9BF34ACBF7}"/>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6" name="Footer Placeholder 5">
            <a:extLst>
              <a:ext uri="{FF2B5EF4-FFF2-40B4-BE49-F238E27FC236}">
                <a16:creationId xmlns:a16="http://schemas.microsoft.com/office/drawing/2014/main" id="{B7CAA30C-F663-48F4-A842-7B651B031E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4D00A2-DBFC-47F8-9C7D-240CB08C2988}"/>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28584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57B71-41E7-4C9C-B26C-45227B8AF69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EC50EE-097B-487E-B8C7-81753B340D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7D88FA-5375-48F3-AE05-0018D0DFBB68}"/>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1EA23DB2-1C26-4D30-B566-F1CB1B795D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E8BCFA-4BB1-420F-A98C-CA07B9831B79}"/>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3860594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87EAAF-B69E-4AFF-A3A8-2702B01D72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C1A5D-1506-4D19-8A84-8E2AB1B825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0C4136-050E-48AA-B226-AB393010DF61}"/>
              </a:ext>
            </a:extLst>
          </p:cNvPr>
          <p:cNvSpPr>
            <a:spLocks noGrp="1"/>
          </p:cNvSpPr>
          <p:nvPr>
            <p:ph type="dt" sz="half" idx="10"/>
          </p:nvPr>
        </p:nvSpPr>
        <p:spPr/>
        <p:txBody>
          <a:body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B500A91E-3DBE-47FE-B558-13F39B3361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D7093-3661-431F-AE49-FBC8AC7B1F47}"/>
              </a:ext>
            </a:extLst>
          </p:cNvPr>
          <p:cNvSpPr>
            <a:spLocks noGrp="1"/>
          </p:cNvSpPr>
          <p:nvPr>
            <p:ph type="sldNum" sz="quarter" idx="12"/>
          </p:nvPr>
        </p:nvSpPr>
        <p:spPr/>
        <p:txBody>
          <a:bodyPr/>
          <a:lstStyle/>
          <a:p>
            <a:fld id="{7D1B7B77-AE19-44B3-AC94-836E9FCDF971}" type="slidenum">
              <a:rPr lang="en-GB" smtClean="0"/>
              <a:t>‹#›</a:t>
            </a:fld>
            <a:endParaRPr lang="en-GB"/>
          </a:p>
        </p:txBody>
      </p:sp>
    </p:spTree>
    <p:extLst>
      <p:ext uri="{BB962C8B-B14F-4D97-AF65-F5344CB8AC3E}">
        <p14:creationId xmlns:p14="http://schemas.microsoft.com/office/powerpoint/2010/main" val="1598945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201EC3-63DD-4C38-B7E3-83D03BC46A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78F0AA-A892-4D9A-87A4-D56B0AA23B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48470F-4C99-4B72-A914-4EE6BDAE2B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79FE2D-51C4-4C55-8CB4-A0FFA32D5113}" type="datetimeFigureOut">
              <a:rPr lang="en-GB" smtClean="0"/>
              <a:t>14/11/2023</a:t>
            </a:fld>
            <a:endParaRPr lang="en-GB"/>
          </a:p>
        </p:txBody>
      </p:sp>
      <p:sp>
        <p:nvSpPr>
          <p:cNvPr id="5" name="Footer Placeholder 4">
            <a:extLst>
              <a:ext uri="{FF2B5EF4-FFF2-40B4-BE49-F238E27FC236}">
                <a16:creationId xmlns:a16="http://schemas.microsoft.com/office/drawing/2014/main" id="{965D23FE-2489-4C2E-9250-8A3875AD2D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89BCC49-DE4E-44D5-901A-FD417EB7B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1B7B77-AE19-44B3-AC94-836E9FCDF971}" type="slidenum">
              <a:rPr lang="en-GB" smtClean="0"/>
              <a:t>‹#›</a:t>
            </a:fld>
            <a:endParaRPr lang="en-GB"/>
          </a:p>
        </p:txBody>
      </p:sp>
    </p:spTree>
    <p:extLst>
      <p:ext uri="{BB962C8B-B14F-4D97-AF65-F5344CB8AC3E}">
        <p14:creationId xmlns:p14="http://schemas.microsoft.com/office/powerpoint/2010/main" val="7417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pixabay.com/es/sem%C3%A1foro-rojo-parada-sem%C3%A1foros-149581/" TargetMode="External"/><Relationship Id="rId13" Type="http://schemas.openxmlformats.org/officeDocument/2006/relationships/image" Target="../media/image9.png"/><Relationship Id="rId18" Type="http://schemas.openxmlformats.org/officeDocument/2006/relationships/image" Target="../media/image14.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8.png"/><Relationship Id="rId17" Type="http://schemas.openxmlformats.org/officeDocument/2006/relationships/image" Target="../media/image13.jpeg"/><Relationship Id="rId2" Type="http://schemas.openxmlformats.org/officeDocument/2006/relationships/notesSlide" Target="../notesSlides/notesSlide1.xml"/><Relationship Id="rId16" Type="http://schemas.openxmlformats.org/officeDocument/2006/relationships/image" Target="../media/image12.jpeg"/><Relationship Id="rId1" Type="http://schemas.openxmlformats.org/officeDocument/2006/relationships/slideLayout" Target="../slideLayouts/slideLayout6.xml"/><Relationship Id="rId6" Type="http://schemas.openxmlformats.org/officeDocument/2006/relationships/hyperlink" Target="https://pixabay.com/en/traffic-light-green-go-149580/" TargetMode="External"/><Relationship Id="rId11" Type="http://schemas.openxmlformats.org/officeDocument/2006/relationships/image" Target="../media/image7.png"/><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5.png"/><Relationship Id="rId14" Type="http://schemas.openxmlformats.org/officeDocument/2006/relationships/image" Target="../media/image10.jpeg"/></Relationships>
</file>

<file path=ppt/slides/_rels/slide2.xml.rels><?xml version="1.0" encoding="UTF-8" standalone="yes"?>
<Relationships xmlns="http://schemas.openxmlformats.org/package/2006/relationships"><Relationship Id="rId8" Type="http://schemas.openxmlformats.org/officeDocument/2006/relationships/hyperlink" Target="https://pixabay.com/es/sem%C3%A1foro-rojo-parada-sem%C3%A1foros-149581/" TargetMode="External"/><Relationship Id="rId13" Type="http://schemas.openxmlformats.org/officeDocument/2006/relationships/image" Target="../media/image14.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hyperlink" Target="https://pixabay.com/en/traffic-light-green-go-149580/" TargetMode="External"/><Relationship Id="rId11" Type="http://schemas.openxmlformats.org/officeDocument/2006/relationships/image" Target="../media/image12.jpeg"/><Relationship Id="rId5" Type="http://schemas.openxmlformats.org/officeDocument/2006/relationships/image" Target="../media/image3.pn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hyperlink" Target="https://pixabay.com/es/sem%C3%A1foro-rojo-parada-sem%C3%A1foros-149581/" TargetMode="External"/><Relationship Id="rId13" Type="http://schemas.openxmlformats.org/officeDocument/2006/relationships/image" Target="../media/image14.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s://pixabay.com/en/traffic-light-green-go-149580/" TargetMode="External"/><Relationship Id="rId11" Type="http://schemas.openxmlformats.org/officeDocument/2006/relationships/image" Target="../media/image12.jpeg"/><Relationship Id="rId5" Type="http://schemas.openxmlformats.org/officeDocument/2006/relationships/image" Target="../media/image3.pn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2C2EA65C-CA1F-40C5-83BE-64F3E9AB33AA}"/>
              </a:ext>
            </a:extLst>
          </p:cNvPr>
          <p:cNvGrpSpPr/>
          <p:nvPr/>
        </p:nvGrpSpPr>
        <p:grpSpPr>
          <a:xfrm>
            <a:off x="2877494" y="1844683"/>
            <a:ext cx="6956510" cy="3382986"/>
            <a:chOff x="2249359" y="2305589"/>
            <a:chExt cx="7728733" cy="2834645"/>
          </a:xfrm>
        </p:grpSpPr>
        <p:grpSp>
          <p:nvGrpSpPr>
            <p:cNvPr id="13" name="Group 12">
              <a:extLst>
                <a:ext uri="{FF2B5EF4-FFF2-40B4-BE49-F238E27FC236}">
                  <a16:creationId xmlns:a16="http://schemas.microsoft.com/office/drawing/2014/main" id="{425DB897-F32F-412D-A261-6EC186631061}"/>
                </a:ext>
              </a:extLst>
            </p:cNvPr>
            <p:cNvGrpSpPr/>
            <p:nvPr/>
          </p:nvGrpSpPr>
          <p:grpSpPr>
            <a:xfrm>
              <a:off x="2249359" y="2305589"/>
              <a:ext cx="7728733" cy="2834645"/>
              <a:chOff x="1475820" y="2305589"/>
              <a:chExt cx="7728733" cy="2834645"/>
            </a:xfrm>
          </p:grpSpPr>
          <p:sp>
            <p:nvSpPr>
              <p:cNvPr id="7" name="Arc 6">
                <a:extLst>
                  <a:ext uri="{FF2B5EF4-FFF2-40B4-BE49-F238E27FC236}">
                    <a16:creationId xmlns:a16="http://schemas.microsoft.com/office/drawing/2014/main" id="{BA91558A-868E-4BAB-A985-3853974396E1}"/>
                  </a:ext>
                </a:extLst>
              </p:cNvPr>
              <p:cNvSpPr/>
              <p:nvPr/>
            </p:nvSpPr>
            <p:spPr>
              <a:xfrm>
                <a:off x="6186325" y="230559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38" name="Arc 37">
                <a:extLst>
                  <a:ext uri="{FF2B5EF4-FFF2-40B4-BE49-F238E27FC236}">
                    <a16:creationId xmlns:a16="http://schemas.microsoft.com/office/drawing/2014/main" id="{4E7EC504-D364-49F4-9BCD-39BD9340E988}"/>
                  </a:ext>
                </a:extLst>
              </p:cNvPr>
              <p:cNvSpPr/>
              <p:nvPr/>
            </p:nvSpPr>
            <p:spPr>
              <a:xfrm rot="10800000">
                <a:off x="3011873" y="372291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cxnSp>
            <p:nvCxnSpPr>
              <p:cNvPr id="9" name="Straight Connector 8">
                <a:extLst>
                  <a:ext uri="{FF2B5EF4-FFF2-40B4-BE49-F238E27FC236}">
                    <a16:creationId xmlns:a16="http://schemas.microsoft.com/office/drawing/2014/main" id="{ECB72E78-9188-4053-B2B2-F2FB7A719315}"/>
                  </a:ext>
                </a:extLst>
              </p:cNvPr>
              <p:cNvCxnSpPr>
                <a:cxnSpLocks/>
              </p:cNvCxnSpPr>
              <p:nvPr/>
            </p:nvCxnSpPr>
            <p:spPr>
              <a:xfrm flipV="1">
                <a:off x="3685084" y="3722912"/>
                <a:ext cx="3245350" cy="4"/>
              </a:xfrm>
              <a:prstGeom prst="line">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4E57699-59F1-4F0D-827E-E23691CF6BD8}"/>
                  </a:ext>
                </a:extLst>
              </p:cNvPr>
              <p:cNvCxnSpPr>
                <a:cxnSpLocks/>
                <a:stCxn id="38" idx="0"/>
              </p:cNvCxnSpPr>
              <p:nvPr/>
            </p:nvCxnSpPr>
            <p:spPr>
              <a:xfrm>
                <a:off x="3718153" y="5140230"/>
                <a:ext cx="5486400" cy="0"/>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70A1428-84CC-41EE-A06C-C0EFD78BCB89}"/>
                  </a:ext>
                </a:extLst>
              </p:cNvPr>
              <p:cNvCxnSpPr/>
              <p:nvPr/>
            </p:nvCxnSpPr>
            <p:spPr>
              <a:xfrm>
                <a:off x="1475820" y="2305589"/>
                <a:ext cx="5486400" cy="4"/>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9F295EA6-9373-4E6A-971B-1D1A52E16064}"/>
                </a:ext>
              </a:extLst>
            </p:cNvPr>
            <p:cNvGrpSpPr/>
            <p:nvPr/>
          </p:nvGrpSpPr>
          <p:grpSpPr>
            <a:xfrm>
              <a:off x="2249359" y="2305589"/>
              <a:ext cx="7646957" cy="2834645"/>
              <a:chOff x="1475820" y="2305589"/>
              <a:chExt cx="7646957" cy="2834645"/>
            </a:xfrm>
          </p:grpSpPr>
          <p:sp>
            <p:nvSpPr>
              <p:cNvPr id="28" name="Arc 27">
                <a:extLst>
                  <a:ext uri="{FF2B5EF4-FFF2-40B4-BE49-F238E27FC236}">
                    <a16:creationId xmlns:a16="http://schemas.microsoft.com/office/drawing/2014/main" id="{F2E49456-4956-4891-9EE2-EE4551A71AFA}"/>
                  </a:ext>
                </a:extLst>
              </p:cNvPr>
              <p:cNvSpPr/>
              <p:nvPr/>
            </p:nvSpPr>
            <p:spPr>
              <a:xfrm>
                <a:off x="6186325" y="230559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29" name="Arc 28">
                <a:extLst>
                  <a:ext uri="{FF2B5EF4-FFF2-40B4-BE49-F238E27FC236}">
                    <a16:creationId xmlns:a16="http://schemas.microsoft.com/office/drawing/2014/main" id="{CCD3104B-4EC0-4732-976B-E61B97F1EEDD}"/>
                  </a:ext>
                </a:extLst>
              </p:cNvPr>
              <p:cNvSpPr/>
              <p:nvPr/>
            </p:nvSpPr>
            <p:spPr>
              <a:xfrm rot="10800000">
                <a:off x="2930098" y="372291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cxnSp>
            <p:nvCxnSpPr>
              <p:cNvPr id="30" name="Straight Connector 29">
                <a:extLst>
                  <a:ext uri="{FF2B5EF4-FFF2-40B4-BE49-F238E27FC236}">
                    <a16:creationId xmlns:a16="http://schemas.microsoft.com/office/drawing/2014/main" id="{C2655F35-FEEA-48D3-8653-958B1F07682E}"/>
                  </a:ext>
                </a:extLst>
              </p:cNvPr>
              <p:cNvCxnSpPr>
                <a:cxnSpLocks/>
                <a:endCxn id="28" idx="2"/>
              </p:cNvCxnSpPr>
              <p:nvPr/>
            </p:nvCxnSpPr>
            <p:spPr>
              <a:xfrm flipV="1">
                <a:off x="3685084" y="3722912"/>
                <a:ext cx="3211733" cy="7"/>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66702A1-B247-4A57-80A9-A8B943239AC6}"/>
                  </a:ext>
                </a:extLst>
              </p:cNvPr>
              <p:cNvCxnSpPr>
                <a:cxnSpLocks/>
                <a:stCxn id="38" idx="0"/>
              </p:cNvCxnSpPr>
              <p:nvPr/>
            </p:nvCxnSpPr>
            <p:spPr>
              <a:xfrm>
                <a:off x="3718153" y="5140230"/>
                <a:ext cx="540462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13FD9F-1DD5-41DA-8405-8E73E998EF78}"/>
                  </a:ext>
                </a:extLst>
              </p:cNvPr>
              <p:cNvCxnSpPr>
                <a:cxnSpLocks/>
              </p:cNvCxnSpPr>
              <p:nvPr/>
            </p:nvCxnSpPr>
            <p:spPr>
              <a:xfrm>
                <a:off x="1475820" y="2305589"/>
                <a:ext cx="530691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sp>
        <p:nvSpPr>
          <p:cNvPr id="89" name="Arc 88">
            <a:extLst>
              <a:ext uri="{FF2B5EF4-FFF2-40B4-BE49-F238E27FC236}">
                <a16:creationId xmlns:a16="http://schemas.microsoft.com/office/drawing/2014/main" id="{9ED5088A-9F28-4B05-8020-8D5FE0968BD2}"/>
              </a:ext>
            </a:extLst>
          </p:cNvPr>
          <p:cNvSpPr/>
          <p:nvPr/>
        </p:nvSpPr>
        <p:spPr>
          <a:xfrm rot="10800000">
            <a:off x="4715406" y="3945669"/>
            <a:ext cx="442438" cy="838179"/>
          </a:xfrm>
          <a:prstGeom prst="arc">
            <a:avLst>
              <a:gd name="adj1" fmla="val 16211550"/>
              <a:gd name="adj2" fmla="val 5391112"/>
            </a:avLst>
          </a:prstGeom>
          <a:ln w="22225">
            <a:solidFill>
              <a:srgbClr val="00B09B"/>
            </a:solidFill>
            <a:prstDash val="sysDash"/>
            <a:head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90" name="Arc 89">
            <a:extLst>
              <a:ext uri="{FF2B5EF4-FFF2-40B4-BE49-F238E27FC236}">
                <a16:creationId xmlns:a16="http://schemas.microsoft.com/office/drawing/2014/main" id="{4E010217-4374-4F88-89CA-F8F336E6FB11}"/>
              </a:ext>
            </a:extLst>
          </p:cNvPr>
          <p:cNvSpPr/>
          <p:nvPr/>
        </p:nvSpPr>
        <p:spPr>
          <a:xfrm>
            <a:off x="7483795" y="2289871"/>
            <a:ext cx="465999" cy="767976"/>
          </a:xfrm>
          <a:prstGeom prst="arc">
            <a:avLst>
              <a:gd name="adj1" fmla="val 15955398"/>
              <a:gd name="adj2" fmla="val 5391112"/>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cxnSp>
        <p:nvCxnSpPr>
          <p:cNvPr id="92" name="Straight Arrow Connector 91">
            <a:extLst>
              <a:ext uri="{FF2B5EF4-FFF2-40B4-BE49-F238E27FC236}">
                <a16:creationId xmlns:a16="http://schemas.microsoft.com/office/drawing/2014/main" id="{AC8433A8-79C4-45BA-A932-25675C38CA10}"/>
              </a:ext>
            </a:extLst>
          </p:cNvPr>
          <p:cNvCxnSpPr/>
          <p:nvPr/>
        </p:nvCxnSpPr>
        <p:spPr>
          <a:xfrm>
            <a:off x="4866018" y="2297056"/>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3" name="Straight Arrow Connector 92">
            <a:extLst>
              <a:ext uri="{FF2B5EF4-FFF2-40B4-BE49-F238E27FC236}">
                <a16:creationId xmlns:a16="http://schemas.microsoft.com/office/drawing/2014/main" id="{FF782D6B-B11D-4440-8E80-207C3E434648}"/>
              </a:ext>
            </a:extLst>
          </p:cNvPr>
          <p:cNvCxnSpPr/>
          <p:nvPr/>
        </p:nvCxnSpPr>
        <p:spPr>
          <a:xfrm>
            <a:off x="7483795" y="5649709"/>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11" name="Straight Arrow Connector 110">
            <a:extLst>
              <a:ext uri="{FF2B5EF4-FFF2-40B4-BE49-F238E27FC236}">
                <a16:creationId xmlns:a16="http://schemas.microsoft.com/office/drawing/2014/main" id="{B6377E5F-7FCE-4BD5-BF88-2A5DB306AA11}"/>
              </a:ext>
            </a:extLst>
          </p:cNvPr>
          <p:cNvCxnSpPr/>
          <p:nvPr/>
        </p:nvCxnSpPr>
        <p:spPr>
          <a:xfrm>
            <a:off x="2714009" y="2297035"/>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1694011" y="988191"/>
            <a:ext cx="845284" cy="778266"/>
          </a:xfrm>
          <a:prstGeom prst="rect">
            <a:avLst/>
          </a:prstGeom>
        </p:spPr>
      </p:pic>
      <p:pic>
        <p:nvPicPr>
          <p:cNvPr id="23" name="Picture 22"/>
          <p:cNvPicPr>
            <a:picLocks noChangeAspect="1"/>
          </p:cNvPicPr>
          <p:nvPr/>
        </p:nvPicPr>
        <p:blipFill>
          <a:blip r:embed="rId4"/>
          <a:stretch>
            <a:fillRect/>
          </a:stretch>
        </p:blipFill>
        <p:spPr>
          <a:xfrm>
            <a:off x="10256576" y="5157121"/>
            <a:ext cx="969315" cy="806734"/>
          </a:xfrm>
          <a:prstGeom prst="rect">
            <a:avLst/>
          </a:prstGeom>
        </p:spPr>
      </p:pic>
      <p:sp>
        <p:nvSpPr>
          <p:cNvPr id="34" name="TextBox 33">
            <a:extLst>
              <a:ext uri="{FF2B5EF4-FFF2-40B4-BE49-F238E27FC236}">
                <a16:creationId xmlns:a16="http://schemas.microsoft.com/office/drawing/2014/main" id="{72130652-C8F7-475D-95AA-77AF067AFAA1}"/>
              </a:ext>
            </a:extLst>
          </p:cNvPr>
          <p:cNvSpPr txBox="1"/>
          <p:nvPr/>
        </p:nvSpPr>
        <p:spPr>
          <a:xfrm>
            <a:off x="10271307" y="89316"/>
            <a:ext cx="1866935" cy="2893100"/>
          </a:xfrm>
          <a:prstGeom prst="rect">
            <a:avLst/>
          </a:prstGeom>
          <a:noFill/>
          <a:ln w="25400">
            <a:solidFill>
              <a:schemeClr val="tx1"/>
            </a:solidFill>
          </a:ln>
        </p:spPr>
        <p:txBody>
          <a:bodyPr wrap="square" rtlCol="0">
            <a:spAutoFit/>
          </a:bodyPr>
          <a:lstStyle/>
          <a:p>
            <a:pPr algn="l"/>
            <a:r>
              <a:rPr lang="en-GB" sz="700" b="1" dirty="0"/>
              <a:t>Curriculum Intent: </a:t>
            </a:r>
            <a:r>
              <a:rPr lang="en-GB" sz="700" b="0" i="0" dirty="0">
                <a:solidFill>
                  <a:srgbClr val="282828"/>
                </a:solidFill>
                <a:effectLst/>
                <a:latin typeface="Arial" panose="020B0604020202020204" pitchFamily="34" charset="0"/>
              </a:rPr>
              <a:t>In Science we plan a curriculum which is broad, balanced and well informed, designed to match the full range of pupils’ needs and to ensure highly effective continuity and progression in their learning. The curriculum equips pupils in all year groups with an excellent balance of subject knowledge and understanding, and the skills of scientific enquiry. To enable them have an awareness of the scientific society in which they live.</a:t>
            </a:r>
          </a:p>
          <a:p>
            <a:pPr algn="l"/>
            <a:r>
              <a:rPr lang="en-GB" sz="700" b="0" i="0" dirty="0">
                <a:solidFill>
                  <a:srgbClr val="282828"/>
                </a:solidFill>
                <a:effectLst/>
                <a:latin typeface="Arial" panose="020B0604020202020204" pitchFamily="34" charset="0"/>
              </a:rPr>
              <a:t>The context in which science is taught is relevant to pupils’ lives, capture their interest and reflects current science from the worlds of industry, research and other science-based endeavours such as health care but is also flexible to allow current science topics that make the news to be understood.</a:t>
            </a:r>
          </a:p>
          <a:p>
            <a:pPr algn="l"/>
            <a:r>
              <a:rPr lang="en-GB" sz="700" b="0" i="0" dirty="0">
                <a:solidFill>
                  <a:srgbClr val="282828"/>
                </a:solidFill>
                <a:effectLst/>
                <a:latin typeface="Arial" panose="020B0604020202020204" pitchFamily="34" charset="0"/>
              </a:rPr>
              <a:t>In key stage 3, sufficient time and high quality practical resources are used to teach science through practical investigation and illustrations are provided, that promote pupils understanding and progression.</a:t>
            </a:r>
          </a:p>
        </p:txBody>
      </p:sp>
      <p:pic>
        <p:nvPicPr>
          <p:cNvPr id="39" name="Picture 38">
            <a:extLst>
              <a:ext uri="{FF2B5EF4-FFF2-40B4-BE49-F238E27FC236}">
                <a16:creationId xmlns:a16="http://schemas.microsoft.com/office/drawing/2014/main" id="{68E6E7DD-CE97-472B-8E4A-862CE92ECC3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772094" y="1092203"/>
            <a:ext cx="423450" cy="711307"/>
          </a:xfrm>
          <a:prstGeom prst="rect">
            <a:avLst/>
          </a:prstGeom>
        </p:spPr>
      </p:pic>
      <p:pic>
        <p:nvPicPr>
          <p:cNvPr id="40" name="Picture 39">
            <a:extLst>
              <a:ext uri="{FF2B5EF4-FFF2-40B4-BE49-F238E27FC236}">
                <a16:creationId xmlns:a16="http://schemas.microsoft.com/office/drawing/2014/main" id="{0561A6D7-4081-439A-941C-19830E403DED}"/>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738531" y="4549402"/>
            <a:ext cx="420490" cy="706335"/>
          </a:xfrm>
          <a:prstGeom prst="rect">
            <a:avLst/>
          </a:prstGeom>
        </p:spPr>
      </p:pic>
      <p:grpSp>
        <p:nvGrpSpPr>
          <p:cNvPr id="26" name="Group 25">
            <a:extLst>
              <a:ext uri="{FF2B5EF4-FFF2-40B4-BE49-F238E27FC236}">
                <a16:creationId xmlns:a16="http://schemas.microsoft.com/office/drawing/2014/main" id="{868B173B-501D-419E-9DDD-018E8A4A7F60}"/>
              </a:ext>
            </a:extLst>
          </p:cNvPr>
          <p:cNvGrpSpPr/>
          <p:nvPr/>
        </p:nvGrpSpPr>
        <p:grpSpPr>
          <a:xfrm>
            <a:off x="4114369" y="3034926"/>
            <a:ext cx="574436" cy="494933"/>
            <a:chOff x="0" y="0"/>
            <a:chExt cx="2090057" cy="1515292"/>
          </a:xfrm>
          <a:solidFill>
            <a:srgbClr val="00B050"/>
          </a:solidFill>
        </p:grpSpPr>
        <p:sp>
          <p:nvSpPr>
            <p:cNvPr id="33" name="Rectangle: Rounded Corners 32">
              <a:extLst>
                <a:ext uri="{FF2B5EF4-FFF2-40B4-BE49-F238E27FC236}">
                  <a16:creationId xmlns:a16="http://schemas.microsoft.com/office/drawing/2014/main" id="{43B34AD4-49DA-4125-9267-F3F7F7E4CF07}"/>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800" dirty="0">
                  <a:effectLst/>
                  <a:ea typeface="Calibri" panose="020F0502020204030204" pitchFamily="34" charset="0"/>
                  <a:cs typeface="Times New Roman" panose="02020603050405020304" pitchFamily="18" charset="0"/>
                </a:rPr>
                <a:t>HAT 3+4</a:t>
              </a:r>
            </a:p>
          </p:txBody>
        </p:sp>
        <p:sp>
          <p:nvSpPr>
            <p:cNvPr id="36" name="Flowchart: Manual Operation 35">
              <a:extLst>
                <a:ext uri="{FF2B5EF4-FFF2-40B4-BE49-F238E27FC236}">
                  <a16:creationId xmlns:a16="http://schemas.microsoft.com/office/drawing/2014/main" id="{58895CFF-3DA2-42C7-9D1A-4CE622516988}"/>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43" name="Group 42">
            <a:extLst>
              <a:ext uri="{FF2B5EF4-FFF2-40B4-BE49-F238E27FC236}">
                <a16:creationId xmlns:a16="http://schemas.microsoft.com/office/drawing/2014/main" id="{F18F1CCC-0CF3-41A5-9FA6-6FBC13A8C8B2}"/>
              </a:ext>
            </a:extLst>
          </p:cNvPr>
          <p:cNvGrpSpPr/>
          <p:nvPr/>
        </p:nvGrpSpPr>
        <p:grpSpPr>
          <a:xfrm>
            <a:off x="4380898" y="4972352"/>
            <a:ext cx="574436" cy="477225"/>
            <a:chOff x="0" y="0"/>
            <a:chExt cx="2090057" cy="1461077"/>
          </a:xfrm>
          <a:solidFill>
            <a:srgbClr val="00B050"/>
          </a:solidFill>
        </p:grpSpPr>
        <p:sp>
          <p:nvSpPr>
            <p:cNvPr id="44" name="Rectangle: Rounded Corners 43">
              <a:extLst>
                <a:ext uri="{FF2B5EF4-FFF2-40B4-BE49-F238E27FC236}">
                  <a16:creationId xmlns:a16="http://schemas.microsoft.com/office/drawing/2014/main" id="{872DB787-E97C-4F0E-91C0-27EDDA0B5781}"/>
                </a:ext>
              </a:extLst>
            </p:cNvPr>
            <p:cNvSpPr/>
            <p:nvPr/>
          </p:nvSpPr>
          <p:spPr>
            <a:xfrm>
              <a:off x="0" y="0"/>
              <a:ext cx="2090057" cy="600893"/>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800" dirty="0">
                  <a:effectLst/>
                  <a:ea typeface="Calibri" panose="020F0502020204030204" pitchFamily="34" charset="0"/>
                  <a:cs typeface="Times New Roman" panose="02020603050405020304" pitchFamily="18" charset="0"/>
                </a:rPr>
                <a:t>HAT 5+6</a:t>
              </a:r>
            </a:p>
          </p:txBody>
        </p:sp>
        <p:sp>
          <p:nvSpPr>
            <p:cNvPr id="45" name="Flowchart: Manual Operation 44">
              <a:extLst>
                <a:ext uri="{FF2B5EF4-FFF2-40B4-BE49-F238E27FC236}">
                  <a16:creationId xmlns:a16="http://schemas.microsoft.com/office/drawing/2014/main" id="{BEE03ECF-2EBC-4320-A8FB-B33DF4C1E7CA}"/>
                </a:ext>
              </a:extLst>
            </p:cNvPr>
            <p:cNvSpPr/>
            <p:nvPr/>
          </p:nvSpPr>
          <p:spPr>
            <a:xfrm>
              <a:off x="888357" y="520550"/>
              <a:ext cx="365759" cy="940527"/>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49" name="Group 48">
            <a:extLst>
              <a:ext uri="{FF2B5EF4-FFF2-40B4-BE49-F238E27FC236}">
                <a16:creationId xmlns:a16="http://schemas.microsoft.com/office/drawing/2014/main" id="{77972B86-B9FC-4B80-A0F9-3A69DFC5145E}"/>
              </a:ext>
            </a:extLst>
          </p:cNvPr>
          <p:cNvGrpSpPr/>
          <p:nvPr/>
        </p:nvGrpSpPr>
        <p:grpSpPr>
          <a:xfrm>
            <a:off x="3835409" y="1382864"/>
            <a:ext cx="574436" cy="494933"/>
            <a:chOff x="0" y="0"/>
            <a:chExt cx="2090057" cy="1515292"/>
          </a:xfrm>
          <a:solidFill>
            <a:srgbClr val="00B050"/>
          </a:solidFill>
        </p:grpSpPr>
        <p:sp>
          <p:nvSpPr>
            <p:cNvPr id="50" name="Rectangle: Rounded Corners 49">
              <a:extLst>
                <a:ext uri="{FF2B5EF4-FFF2-40B4-BE49-F238E27FC236}">
                  <a16:creationId xmlns:a16="http://schemas.microsoft.com/office/drawing/2014/main" id="{9E7E4789-B6AA-49C0-9E1A-A8F466E78658}"/>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800" dirty="0">
                  <a:effectLst/>
                  <a:ea typeface="Calibri" panose="020F0502020204030204" pitchFamily="34" charset="0"/>
                  <a:cs typeface="Times New Roman" panose="02020603050405020304" pitchFamily="18" charset="0"/>
                </a:rPr>
                <a:t>HAT 1+2</a:t>
              </a:r>
            </a:p>
          </p:txBody>
        </p:sp>
        <p:sp>
          <p:nvSpPr>
            <p:cNvPr id="51" name="Flowchart: Manual Operation 50">
              <a:extLst>
                <a:ext uri="{FF2B5EF4-FFF2-40B4-BE49-F238E27FC236}">
                  <a16:creationId xmlns:a16="http://schemas.microsoft.com/office/drawing/2014/main" id="{18B8A02E-C9CC-489D-B702-EAFDA45BB1BA}"/>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55" name="Group 54">
            <a:extLst>
              <a:ext uri="{FF2B5EF4-FFF2-40B4-BE49-F238E27FC236}">
                <a16:creationId xmlns:a16="http://schemas.microsoft.com/office/drawing/2014/main" id="{E174B2F1-3D27-4C33-8F1E-6B7DE600A04C}"/>
              </a:ext>
            </a:extLst>
          </p:cNvPr>
          <p:cNvGrpSpPr/>
          <p:nvPr/>
        </p:nvGrpSpPr>
        <p:grpSpPr>
          <a:xfrm rot="10222591">
            <a:off x="4452198" y="1451837"/>
            <a:ext cx="365850" cy="277944"/>
            <a:chOff x="1185603" y="2893143"/>
            <a:chExt cx="370255" cy="277945"/>
          </a:xfrm>
        </p:grpSpPr>
        <p:sp>
          <p:nvSpPr>
            <p:cNvPr id="56" name="Oval 55">
              <a:extLst>
                <a:ext uri="{FF2B5EF4-FFF2-40B4-BE49-F238E27FC236}">
                  <a16:creationId xmlns:a16="http://schemas.microsoft.com/office/drawing/2014/main" id="{93BA87E4-2B73-43B2-B56F-5BC94D323419}"/>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57" name="Straight Connector 56">
              <a:extLst>
                <a:ext uri="{FF2B5EF4-FFF2-40B4-BE49-F238E27FC236}">
                  <a16:creationId xmlns:a16="http://schemas.microsoft.com/office/drawing/2014/main" id="{E9BF9A33-F2CF-48A9-A54E-1C5480DA1128}"/>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4" name="Group 63">
            <a:extLst>
              <a:ext uri="{FF2B5EF4-FFF2-40B4-BE49-F238E27FC236}">
                <a16:creationId xmlns:a16="http://schemas.microsoft.com/office/drawing/2014/main" id="{D7398AE7-9E54-4329-A79B-66894CA88D21}"/>
              </a:ext>
            </a:extLst>
          </p:cNvPr>
          <p:cNvGrpSpPr/>
          <p:nvPr/>
        </p:nvGrpSpPr>
        <p:grpSpPr>
          <a:xfrm rot="3772175">
            <a:off x="4749755" y="3016366"/>
            <a:ext cx="365850" cy="277944"/>
            <a:chOff x="1185603" y="2893143"/>
            <a:chExt cx="370255" cy="277945"/>
          </a:xfrm>
        </p:grpSpPr>
        <p:sp>
          <p:nvSpPr>
            <p:cNvPr id="65" name="Oval 64">
              <a:extLst>
                <a:ext uri="{FF2B5EF4-FFF2-40B4-BE49-F238E27FC236}">
                  <a16:creationId xmlns:a16="http://schemas.microsoft.com/office/drawing/2014/main" id="{EB89061F-AB21-4BD0-84B3-B0AA46296193}"/>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6" name="Straight Connector 65">
              <a:extLst>
                <a:ext uri="{FF2B5EF4-FFF2-40B4-BE49-F238E27FC236}">
                  <a16:creationId xmlns:a16="http://schemas.microsoft.com/office/drawing/2014/main" id="{1A3AD423-033B-4AB2-A785-AC0D0DB33F66}"/>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7" name="Group 66">
            <a:extLst>
              <a:ext uri="{FF2B5EF4-FFF2-40B4-BE49-F238E27FC236}">
                <a16:creationId xmlns:a16="http://schemas.microsoft.com/office/drawing/2014/main" id="{316AD88B-A849-44A8-A154-726F6C4E1C13}"/>
              </a:ext>
            </a:extLst>
          </p:cNvPr>
          <p:cNvGrpSpPr/>
          <p:nvPr/>
        </p:nvGrpSpPr>
        <p:grpSpPr>
          <a:xfrm rot="19236921">
            <a:off x="5608327" y="5438620"/>
            <a:ext cx="365850" cy="277944"/>
            <a:chOff x="1185603" y="2893143"/>
            <a:chExt cx="370255" cy="277945"/>
          </a:xfrm>
        </p:grpSpPr>
        <p:sp>
          <p:nvSpPr>
            <p:cNvPr id="68" name="Oval 67">
              <a:extLst>
                <a:ext uri="{FF2B5EF4-FFF2-40B4-BE49-F238E27FC236}">
                  <a16:creationId xmlns:a16="http://schemas.microsoft.com/office/drawing/2014/main" id="{E9D3F1DA-91B1-48CE-BEDD-801107A41A8E}"/>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9" name="Straight Connector 68">
              <a:extLst>
                <a:ext uri="{FF2B5EF4-FFF2-40B4-BE49-F238E27FC236}">
                  <a16:creationId xmlns:a16="http://schemas.microsoft.com/office/drawing/2014/main" id="{6C775125-2CFD-4BFB-B428-450C8F3277A9}"/>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sp>
        <p:nvSpPr>
          <p:cNvPr id="74" name="TextBox 73">
            <a:extLst>
              <a:ext uri="{FF2B5EF4-FFF2-40B4-BE49-F238E27FC236}">
                <a16:creationId xmlns:a16="http://schemas.microsoft.com/office/drawing/2014/main" id="{E0CF1152-614C-4A2E-B609-44FE7FAB68BF}"/>
              </a:ext>
            </a:extLst>
          </p:cNvPr>
          <p:cNvSpPr txBox="1"/>
          <p:nvPr/>
        </p:nvSpPr>
        <p:spPr>
          <a:xfrm>
            <a:off x="3136348" y="131661"/>
            <a:ext cx="1190951" cy="1107996"/>
          </a:xfrm>
          <a:prstGeom prst="rect">
            <a:avLst/>
          </a:prstGeom>
          <a:noFill/>
        </p:spPr>
        <p:txBody>
          <a:bodyPr wrap="square" rtlCol="0">
            <a:spAutoFit/>
          </a:bodyPr>
          <a:lstStyle/>
          <a:p>
            <a:pPr lvl="0" algn="ctr">
              <a:spcAft>
                <a:spcPts val="0"/>
              </a:spcAft>
            </a:pPr>
            <a:r>
              <a:rPr lang="en-GB" sz="1100" b="1" u="sng" dirty="0">
                <a:solidFill>
                  <a:srgbClr val="00B050"/>
                </a:solidFill>
              </a:rPr>
              <a:t>Cells </a:t>
            </a:r>
          </a:p>
          <a:p>
            <a:pPr marL="171450" lvl="0" indent="-171450">
              <a:spcAft>
                <a:spcPts val="0"/>
              </a:spcAft>
              <a:buFont typeface="Arial" panose="020B0604020202020204" pitchFamily="34" charset="0"/>
              <a:buChar char="•"/>
            </a:pPr>
            <a:r>
              <a:rPr lang="en-GB" sz="1100" dirty="0">
                <a:solidFill>
                  <a:srgbClr val="00B050"/>
                </a:solidFill>
              </a:rPr>
              <a:t>Life process </a:t>
            </a:r>
          </a:p>
          <a:p>
            <a:pPr marL="171450" lvl="0" indent="-171450">
              <a:spcAft>
                <a:spcPts val="0"/>
              </a:spcAft>
              <a:buFont typeface="Arial" panose="020B0604020202020204" pitchFamily="34" charset="0"/>
              <a:buChar char="•"/>
            </a:pPr>
            <a:r>
              <a:rPr lang="en-GB" sz="1100" dirty="0">
                <a:solidFill>
                  <a:srgbClr val="00B050"/>
                </a:solidFill>
              </a:rPr>
              <a:t>Organs </a:t>
            </a:r>
          </a:p>
          <a:p>
            <a:pPr marL="171450" lvl="0" indent="-171450">
              <a:spcAft>
                <a:spcPts val="0"/>
              </a:spcAft>
              <a:buFont typeface="Arial" panose="020B0604020202020204" pitchFamily="34" charset="0"/>
              <a:buChar char="•"/>
            </a:pPr>
            <a:r>
              <a:rPr lang="en-GB" sz="1100" dirty="0">
                <a:solidFill>
                  <a:srgbClr val="00B050"/>
                </a:solidFill>
              </a:rPr>
              <a:t>Tissues </a:t>
            </a:r>
          </a:p>
          <a:p>
            <a:pPr marL="171450" lvl="0" indent="-171450">
              <a:spcAft>
                <a:spcPts val="0"/>
              </a:spcAft>
              <a:buFont typeface="Arial" panose="020B0604020202020204" pitchFamily="34" charset="0"/>
              <a:buChar char="•"/>
            </a:pPr>
            <a:r>
              <a:rPr lang="en-GB" sz="1100" dirty="0">
                <a:solidFill>
                  <a:srgbClr val="00B050"/>
                </a:solidFill>
              </a:rPr>
              <a:t>Cells </a:t>
            </a:r>
          </a:p>
          <a:p>
            <a:pPr marL="171450" lvl="0" indent="-171450">
              <a:spcAft>
                <a:spcPts val="0"/>
              </a:spcAft>
              <a:buFont typeface="Arial" panose="020B0604020202020204" pitchFamily="34" charset="0"/>
              <a:buChar char="•"/>
            </a:pPr>
            <a:r>
              <a:rPr lang="en-GB" sz="1100" dirty="0">
                <a:solidFill>
                  <a:srgbClr val="00B050"/>
                </a:solidFill>
              </a:rPr>
              <a:t>Organ System </a:t>
            </a:r>
          </a:p>
        </p:txBody>
      </p:sp>
      <p:pic>
        <p:nvPicPr>
          <p:cNvPr id="84" name="Picture 83">
            <a:extLst>
              <a:ext uri="{FF2B5EF4-FFF2-40B4-BE49-F238E27FC236}">
                <a16:creationId xmlns:a16="http://schemas.microsoft.com/office/drawing/2014/main" id="{DE76CCA4-AE4F-4EC9-AD78-5A9D586E6C6A}"/>
              </a:ext>
            </a:extLst>
          </p:cNvPr>
          <p:cNvPicPr>
            <a:picLocks noChangeAspect="1"/>
          </p:cNvPicPr>
          <p:nvPr/>
        </p:nvPicPr>
        <p:blipFill>
          <a:blip r:embed="rId9"/>
          <a:stretch>
            <a:fillRect/>
          </a:stretch>
        </p:blipFill>
        <p:spPr>
          <a:xfrm>
            <a:off x="64130" y="65193"/>
            <a:ext cx="1717789" cy="791794"/>
          </a:xfrm>
          <a:prstGeom prst="rect">
            <a:avLst/>
          </a:prstGeom>
        </p:spPr>
      </p:pic>
      <p:sp>
        <p:nvSpPr>
          <p:cNvPr id="85" name="TextBox 84">
            <a:extLst>
              <a:ext uri="{FF2B5EF4-FFF2-40B4-BE49-F238E27FC236}">
                <a16:creationId xmlns:a16="http://schemas.microsoft.com/office/drawing/2014/main" id="{1B4111E5-005F-4C99-B8DB-F18F8CF80879}"/>
              </a:ext>
            </a:extLst>
          </p:cNvPr>
          <p:cNvSpPr txBox="1"/>
          <p:nvPr/>
        </p:nvSpPr>
        <p:spPr>
          <a:xfrm>
            <a:off x="6944453" y="-26163"/>
            <a:ext cx="2216579" cy="1107996"/>
          </a:xfrm>
          <a:prstGeom prst="rect">
            <a:avLst/>
          </a:prstGeom>
          <a:noFill/>
        </p:spPr>
        <p:txBody>
          <a:bodyPr wrap="square" rtlCol="0">
            <a:spAutoFit/>
          </a:bodyPr>
          <a:lstStyle/>
          <a:p>
            <a:pPr lvl="0" algn="ctr">
              <a:spcAft>
                <a:spcPts val="0"/>
              </a:spcAft>
            </a:pPr>
            <a:r>
              <a:rPr lang="en-GB" sz="1100" b="1" u="sng" dirty="0">
                <a:solidFill>
                  <a:srgbClr val="00B050"/>
                </a:solidFill>
              </a:rPr>
              <a:t>Reproduction  </a:t>
            </a:r>
          </a:p>
          <a:p>
            <a:pPr marL="171450" lvl="0" indent="-171450">
              <a:spcAft>
                <a:spcPts val="0"/>
              </a:spcAft>
              <a:buFont typeface="Arial" panose="020B0604020202020204" pitchFamily="34" charset="0"/>
              <a:buChar char="•"/>
            </a:pPr>
            <a:r>
              <a:rPr lang="en-GB" sz="1100" dirty="0">
                <a:solidFill>
                  <a:srgbClr val="00B050"/>
                </a:solidFill>
              </a:rPr>
              <a:t>Animal sexual reproduction </a:t>
            </a:r>
          </a:p>
          <a:p>
            <a:pPr marL="171450" lvl="0" indent="-171450">
              <a:spcAft>
                <a:spcPts val="0"/>
              </a:spcAft>
              <a:buFont typeface="Arial" panose="020B0604020202020204" pitchFamily="34" charset="0"/>
              <a:buChar char="•"/>
            </a:pPr>
            <a:r>
              <a:rPr lang="en-GB" sz="1100" dirty="0">
                <a:solidFill>
                  <a:srgbClr val="00B050"/>
                </a:solidFill>
              </a:rPr>
              <a:t>Reproductive organs </a:t>
            </a:r>
          </a:p>
          <a:p>
            <a:pPr marL="171450" lvl="0" indent="-171450">
              <a:spcAft>
                <a:spcPts val="0"/>
              </a:spcAft>
              <a:buFont typeface="Arial" panose="020B0604020202020204" pitchFamily="34" charset="0"/>
              <a:buChar char="•"/>
            </a:pPr>
            <a:r>
              <a:rPr lang="en-GB" sz="1100" dirty="0">
                <a:solidFill>
                  <a:srgbClr val="00B050"/>
                </a:solidFill>
              </a:rPr>
              <a:t>Becoming pregnant </a:t>
            </a:r>
          </a:p>
          <a:p>
            <a:pPr marL="171450" lvl="0" indent="-171450">
              <a:spcAft>
                <a:spcPts val="0"/>
              </a:spcAft>
              <a:buFont typeface="Arial" panose="020B0604020202020204" pitchFamily="34" charset="0"/>
              <a:buChar char="•"/>
            </a:pPr>
            <a:r>
              <a:rPr lang="en-GB" sz="1100" dirty="0">
                <a:solidFill>
                  <a:srgbClr val="00B050"/>
                </a:solidFill>
              </a:rPr>
              <a:t>Gestation and birth </a:t>
            </a:r>
          </a:p>
          <a:p>
            <a:pPr marL="171450" lvl="0" indent="-171450">
              <a:spcAft>
                <a:spcPts val="0"/>
              </a:spcAft>
              <a:buFont typeface="Arial" panose="020B0604020202020204" pitchFamily="34" charset="0"/>
              <a:buChar char="•"/>
            </a:pPr>
            <a:r>
              <a:rPr lang="en-GB" sz="1100" dirty="0">
                <a:solidFill>
                  <a:srgbClr val="00B050"/>
                </a:solidFill>
              </a:rPr>
              <a:t>Growing up</a:t>
            </a:r>
          </a:p>
        </p:txBody>
      </p:sp>
      <p:sp>
        <p:nvSpPr>
          <p:cNvPr id="86" name="TextBox 85">
            <a:extLst>
              <a:ext uri="{FF2B5EF4-FFF2-40B4-BE49-F238E27FC236}">
                <a16:creationId xmlns:a16="http://schemas.microsoft.com/office/drawing/2014/main" id="{12D13EEE-142B-42CA-A1AC-73226B7CB1A9}"/>
              </a:ext>
            </a:extLst>
          </p:cNvPr>
          <p:cNvSpPr txBox="1"/>
          <p:nvPr/>
        </p:nvSpPr>
        <p:spPr>
          <a:xfrm>
            <a:off x="2782995" y="2455936"/>
            <a:ext cx="2216579" cy="1277273"/>
          </a:xfrm>
          <a:prstGeom prst="rect">
            <a:avLst/>
          </a:prstGeom>
          <a:noFill/>
        </p:spPr>
        <p:txBody>
          <a:bodyPr wrap="square" rtlCol="0">
            <a:spAutoFit/>
          </a:bodyPr>
          <a:lstStyle/>
          <a:p>
            <a:pPr lvl="0" algn="ctr">
              <a:spcAft>
                <a:spcPts val="0"/>
              </a:spcAft>
            </a:pPr>
            <a:r>
              <a:rPr lang="en-GB" sz="1100" b="1" u="sng" dirty="0">
                <a:solidFill>
                  <a:srgbClr val="00B050"/>
                </a:solidFill>
              </a:rPr>
              <a:t>Muscles and Bones</a:t>
            </a:r>
          </a:p>
          <a:p>
            <a:pPr marL="171450" lvl="0" indent="-171450">
              <a:spcAft>
                <a:spcPts val="0"/>
              </a:spcAft>
              <a:buFont typeface="Arial" panose="020B0604020202020204" pitchFamily="34" charset="0"/>
              <a:buChar char="•"/>
            </a:pPr>
            <a:r>
              <a:rPr lang="en-GB" sz="1100" dirty="0">
                <a:solidFill>
                  <a:srgbClr val="00B050"/>
                </a:solidFill>
              </a:rPr>
              <a:t>Muscles and breathing </a:t>
            </a:r>
          </a:p>
          <a:p>
            <a:pPr marL="171450" lvl="0" indent="-171450">
              <a:spcAft>
                <a:spcPts val="0"/>
              </a:spcAft>
              <a:buFont typeface="Arial" panose="020B0604020202020204" pitchFamily="34" charset="0"/>
              <a:buChar char="•"/>
            </a:pPr>
            <a:r>
              <a:rPr lang="en-GB" sz="1100" dirty="0">
                <a:solidFill>
                  <a:srgbClr val="00B050"/>
                </a:solidFill>
              </a:rPr>
              <a:t>Muscles and blood </a:t>
            </a:r>
          </a:p>
          <a:p>
            <a:pPr marL="171450" lvl="0" indent="-171450">
              <a:spcAft>
                <a:spcPts val="0"/>
              </a:spcAft>
              <a:buFont typeface="Arial" panose="020B0604020202020204" pitchFamily="34" charset="0"/>
              <a:buChar char="•"/>
            </a:pPr>
            <a:r>
              <a:rPr lang="en-GB" sz="1100" dirty="0">
                <a:solidFill>
                  <a:srgbClr val="00B050"/>
                </a:solidFill>
              </a:rPr>
              <a:t>The skeleton</a:t>
            </a:r>
          </a:p>
          <a:p>
            <a:pPr marL="171450" lvl="0" indent="-171450">
              <a:spcAft>
                <a:spcPts val="0"/>
              </a:spcAft>
              <a:buFont typeface="Arial" panose="020B0604020202020204" pitchFamily="34" charset="0"/>
              <a:buChar char="•"/>
            </a:pPr>
            <a:r>
              <a:rPr lang="en-GB" sz="1100" dirty="0">
                <a:solidFill>
                  <a:srgbClr val="00B050"/>
                </a:solidFill>
              </a:rPr>
              <a:t>Muscles and moving </a:t>
            </a:r>
          </a:p>
          <a:p>
            <a:pPr marL="171450" lvl="0" indent="-171450">
              <a:spcAft>
                <a:spcPts val="0"/>
              </a:spcAft>
              <a:buFont typeface="Arial" panose="020B0604020202020204" pitchFamily="34" charset="0"/>
              <a:buChar char="•"/>
            </a:pPr>
            <a:r>
              <a:rPr lang="en-GB" sz="1100" dirty="0">
                <a:solidFill>
                  <a:srgbClr val="00B050"/>
                </a:solidFill>
              </a:rPr>
              <a:t>Drugs </a:t>
            </a:r>
          </a:p>
          <a:p>
            <a:pPr lvl="0" algn="ctr">
              <a:spcAft>
                <a:spcPts val="0"/>
              </a:spcAft>
            </a:pPr>
            <a:endParaRPr lang="en-GB" sz="1100" dirty="0">
              <a:solidFill>
                <a:srgbClr val="00B050"/>
              </a:solidFill>
            </a:endParaRPr>
          </a:p>
        </p:txBody>
      </p:sp>
      <p:sp>
        <p:nvSpPr>
          <p:cNvPr id="88" name="TextBox 87">
            <a:extLst>
              <a:ext uri="{FF2B5EF4-FFF2-40B4-BE49-F238E27FC236}">
                <a16:creationId xmlns:a16="http://schemas.microsoft.com/office/drawing/2014/main" id="{7367120E-B126-48E0-8DB3-995AADCDDCC1}"/>
              </a:ext>
            </a:extLst>
          </p:cNvPr>
          <p:cNvSpPr txBox="1"/>
          <p:nvPr/>
        </p:nvSpPr>
        <p:spPr>
          <a:xfrm>
            <a:off x="5803943" y="5659020"/>
            <a:ext cx="2216579" cy="1107996"/>
          </a:xfrm>
          <a:prstGeom prst="rect">
            <a:avLst/>
          </a:prstGeom>
          <a:noFill/>
        </p:spPr>
        <p:txBody>
          <a:bodyPr wrap="square" rtlCol="0">
            <a:spAutoFit/>
          </a:bodyPr>
          <a:lstStyle/>
          <a:p>
            <a:pPr lvl="0" algn="ctr">
              <a:spcAft>
                <a:spcPts val="0"/>
              </a:spcAft>
            </a:pPr>
            <a:r>
              <a:rPr lang="en-GB" sz="1100" b="1" u="sng" dirty="0">
                <a:solidFill>
                  <a:srgbClr val="00B050"/>
                </a:solidFill>
              </a:rPr>
              <a:t>Ecosystems</a:t>
            </a:r>
            <a:endParaRPr lang="en-GB" sz="1100" dirty="0">
              <a:solidFill>
                <a:srgbClr val="00B050"/>
              </a:solidFill>
            </a:endParaRPr>
          </a:p>
          <a:p>
            <a:pPr marL="171450" lvl="0" indent="-171450">
              <a:spcAft>
                <a:spcPts val="0"/>
              </a:spcAft>
              <a:buFont typeface="Arial" panose="020B0604020202020204" pitchFamily="34" charset="0"/>
              <a:buChar char="•"/>
            </a:pPr>
            <a:r>
              <a:rPr lang="en-GB" sz="1100" dirty="0">
                <a:solidFill>
                  <a:srgbClr val="00B050"/>
                </a:solidFill>
              </a:rPr>
              <a:t>Adaptations</a:t>
            </a:r>
          </a:p>
          <a:p>
            <a:pPr marL="171450" lvl="0" indent="-171450">
              <a:spcAft>
                <a:spcPts val="0"/>
              </a:spcAft>
              <a:buFont typeface="Arial" panose="020B0604020202020204" pitchFamily="34" charset="0"/>
              <a:buChar char="•"/>
            </a:pPr>
            <a:r>
              <a:rPr lang="en-GB" sz="1100" dirty="0">
                <a:solidFill>
                  <a:srgbClr val="00B050"/>
                </a:solidFill>
              </a:rPr>
              <a:t>Effects of the environment</a:t>
            </a:r>
          </a:p>
          <a:p>
            <a:pPr marL="171450" lvl="0" indent="-171450">
              <a:spcAft>
                <a:spcPts val="0"/>
              </a:spcAft>
              <a:buFont typeface="Arial" panose="020B0604020202020204" pitchFamily="34" charset="0"/>
              <a:buChar char="•"/>
            </a:pPr>
            <a:r>
              <a:rPr lang="en-GB" sz="1100" dirty="0">
                <a:solidFill>
                  <a:srgbClr val="00B050"/>
                </a:solidFill>
              </a:rPr>
              <a:t>Effects on the environment </a:t>
            </a:r>
          </a:p>
          <a:p>
            <a:pPr marL="171450" lvl="0" indent="-171450">
              <a:spcAft>
                <a:spcPts val="0"/>
              </a:spcAft>
              <a:buFont typeface="Arial" panose="020B0604020202020204" pitchFamily="34" charset="0"/>
              <a:buChar char="•"/>
            </a:pPr>
            <a:r>
              <a:rPr lang="en-GB" sz="1100" dirty="0">
                <a:solidFill>
                  <a:srgbClr val="00B050"/>
                </a:solidFill>
              </a:rPr>
              <a:t>Transfers in food chains and food webs</a:t>
            </a:r>
          </a:p>
        </p:txBody>
      </p:sp>
      <p:pic>
        <p:nvPicPr>
          <p:cNvPr id="6" name="Picture 5">
            <a:extLst>
              <a:ext uri="{FF2B5EF4-FFF2-40B4-BE49-F238E27FC236}">
                <a16:creationId xmlns:a16="http://schemas.microsoft.com/office/drawing/2014/main" id="{7677C5ED-754E-4EDF-B635-2AA1290926DA}"/>
              </a:ext>
            </a:extLst>
          </p:cNvPr>
          <p:cNvPicPr>
            <a:picLocks noChangeAspect="1"/>
          </p:cNvPicPr>
          <p:nvPr/>
        </p:nvPicPr>
        <p:blipFill rotWithShape="1">
          <a:blip r:embed="rId10"/>
          <a:srcRect r="69617"/>
          <a:stretch/>
        </p:blipFill>
        <p:spPr>
          <a:xfrm>
            <a:off x="5197402" y="2208825"/>
            <a:ext cx="416225" cy="1026635"/>
          </a:xfrm>
          <a:prstGeom prst="rect">
            <a:avLst/>
          </a:prstGeom>
        </p:spPr>
      </p:pic>
      <p:pic>
        <p:nvPicPr>
          <p:cNvPr id="14" name="Picture 13">
            <a:extLst>
              <a:ext uri="{FF2B5EF4-FFF2-40B4-BE49-F238E27FC236}">
                <a16:creationId xmlns:a16="http://schemas.microsoft.com/office/drawing/2014/main" id="{4C885D3B-A2CE-42C8-9686-C98F9ACEC86C}"/>
              </a:ext>
            </a:extLst>
          </p:cNvPr>
          <p:cNvPicPr>
            <a:picLocks noChangeAspect="1"/>
          </p:cNvPicPr>
          <p:nvPr/>
        </p:nvPicPr>
        <p:blipFill>
          <a:blip r:embed="rId11"/>
          <a:stretch>
            <a:fillRect/>
          </a:stretch>
        </p:blipFill>
        <p:spPr>
          <a:xfrm>
            <a:off x="2709451" y="362273"/>
            <a:ext cx="485775" cy="514350"/>
          </a:xfrm>
          <a:prstGeom prst="rect">
            <a:avLst/>
          </a:prstGeom>
        </p:spPr>
      </p:pic>
      <p:sp>
        <p:nvSpPr>
          <p:cNvPr id="58" name="TextBox 57">
            <a:extLst>
              <a:ext uri="{FF2B5EF4-FFF2-40B4-BE49-F238E27FC236}">
                <a16:creationId xmlns:a16="http://schemas.microsoft.com/office/drawing/2014/main" id="{D6F84319-28F5-43AE-9171-3AADE844A3D3}"/>
              </a:ext>
            </a:extLst>
          </p:cNvPr>
          <p:cNvSpPr txBox="1"/>
          <p:nvPr/>
        </p:nvSpPr>
        <p:spPr>
          <a:xfrm>
            <a:off x="4169445" y="54718"/>
            <a:ext cx="1393144" cy="1446550"/>
          </a:xfrm>
          <a:prstGeom prst="rect">
            <a:avLst/>
          </a:prstGeom>
          <a:noFill/>
        </p:spPr>
        <p:txBody>
          <a:bodyPr wrap="square" rtlCol="0">
            <a:spAutoFit/>
          </a:bodyPr>
          <a:lstStyle/>
          <a:p>
            <a:pPr lvl="0" algn="ctr">
              <a:spcAft>
                <a:spcPts val="0"/>
              </a:spcAft>
            </a:pPr>
            <a:r>
              <a:rPr lang="en-GB" sz="1100" b="1" u="sng" dirty="0">
                <a:solidFill>
                  <a:schemeClr val="accent2"/>
                </a:solidFill>
              </a:rPr>
              <a:t>Mixtures and Separation </a:t>
            </a:r>
          </a:p>
          <a:p>
            <a:pPr marL="171450" lvl="0" indent="-171450">
              <a:spcAft>
                <a:spcPts val="0"/>
              </a:spcAft>
              <a:buFont typeface="Arial" panose="020B0604020202020204" pitchFamily="34" charset="0"/>
              <a:buChar char="•"/>
            </a:pPr>
            <a:r>
              <a:rPr lang="en-GB" sz="1100" dirty="0">
                <a:solidFill>
                  <a:schemeClr val="accent2"/>
                </a:solidFill>
              </a:rPr>
              <a:t>Mixtures</a:t>
            </a:r>
          </a:p>
          <a:p>
            <a:pPr marL="171450" lvl="0" indent="-171450">
              <a:spcAft>
                <a:spcPts val="0"/>
              </a:spcAft>
              <a:buFont typeface="Arial" panose="020B0604020202020204" pitchFamily="34" charset="0"/>
              <a:buChar char="•"/>
            </a:pPr>
            <a:r>
              <a:rPr lang="en-GB" sz="1100" dirty="0">
                <a:solidFill>
                  <a:schemeClr val="accent2"/>
                </a:solidFill>
              </a:rPr>
              <a:t>Solutions</a:t>
            </a:r>
          </a:p>
          <a:p>
            <a:pPr marL="171450" lvl="0" indent="-171450">
              <a:spcAft>
                <a:spcPts val="0"/>
              </a:spcAft>
              <a:buFont typeface="Arial" panose="020B0604020202020204" pitchFamily="34" charset="0"/>
              <a:buChar char="•"/>
            </a:pPr>
            <a:r>
              <a:rPr lang="en-GB" sz="1100" dirty="0">
                <a:solidFill>
                  <a:schemeClr val="accent2"/>
                </a:solidFill>
              </a:rPr>
              <a:t>Evaporation</a:t>
            </a:r>
          </a:p>
          <a:p>
            <a:pPr marL="171450" lvl="0" indent="-171450">
              <a:spcAft>
                <a:spcPts val="0"/>
              </a:spcAft>
              <a:buFont typeface="Arial" panose="020B0604020202020204" pitchFamily="34" charset="0"/>
              <a:buChar char="•"/>
            </a:pPr>
            <a:r>
              <a:rPr lang="en-GB" sz="1100" dirty="0">
                <a:solidFill>
                  <a:schemeClr val="accent2"/>
                </a:solidFill>
              </a:rPr>
              <a:t>Chromatography</a:t>
            </a:r>
          </a:p>
          <a:p>
            <a:pPr marL="171450" lvl="0" indent="-171450">
              <a:spcAft>
                <a:spcPts val="0"/>
              </a:spcAft>
              <a:buFont typeface="Arial" panose="020B0604020202020204" pitchFamily="34" charset="0"/>
              <a:buChar char="•"/>
            </a:pPr>
            <a:r>
              <a:rPr lang="en-GB" sz="1100" dirty="0">
                <a:solidFill>
                  <a:schemeClr val="accent2"/>
                </a:solidFill>
              </a:rPr>
              <a:t>Distillation</a:t>
            </a:r>
          </a:p>
          <a:p>
            <a:pPr lvl="0" algn="ctr">
              <a:spcAft>
                <a:spcPts val="0"/>
              </a:spcAft>
            </a:pPr>
            <a:endParaRPr lang="en-GB" sz="1100" b="1" u="sng" dirty="0">
              <a:solidFill>
                <a:schemeClr val="accent2"/>
              </a:solidFill>
            </a:endParaRPr>
          </a:p>
        </p:txBody>
      </p:sp>
      <p:sp>
        <p:nvSpPr>
          <p:cNvPr id="59" name="TextBox 58">
            <a:extLst>
              <a:ext uri="{FF2B5EF4-FFF2-40B4-BE49-F238E27FC236}">
                <a16:creationId xmlns:a16="http://schemas.microsoft.com/office/drawing/2014/main" id="{3F2E70D4-0A66-41EA-98EF-F0247F30EE6D}"/>
              </a:ext>
            </a:extLst>
          </p:cNvPr>
          <p:cNvSpPr txBox="1"/>
          <p:nvPr/>
        </p:nvSpPr>
        <p:spPr>
          <a:xfrm>
            <a:off x="8549694" y="438757"/>
            <a:ext cx="1393144" cy="1446550"/>
          </a:xfrm>
          <a:prstGeom prst="rect">
            <a:avLst/>
          </a:prstGeom>
          <a:noFill/>
        </p:spPr>
        <p:txBody>
          <a:bodyPr wrap="square" rtlCol="0">
            <a:spAutoFit/>
          </a:bodyPr>
          <a:lstStyle/>
          <a:p>
            <a:pPr lvl="0" algn="ctr">
              <a:spcAft>
                <a:spcPts val="0"/>
              </a:spcAft>
            </a:pPr>
            <a:r>
              <a:rPr lang="en-GB" sz="1100" b="1" u="sng" dirty="0">
                <a:solidFill>
                  <a:schemeClr val="accent2"/>
                </a:solidFill>
              </a:rPr>
              <a:t>Acids and Alkalis </a:t>
            </a:r>
          </a:p>
          <a:p>
            <a:pPr marL="171450" lvl="0" indent="-171450">
              <a:spcAft>
                <a:spcPts val="0"/>
              </a:spcAft>
              <a:buFont typeface="Arial" panose="020B0604020202020204" pitchFamily="34" charset="0"/>
              <a:buChar char="•"/>
            </a:pPr>
            <a:r>
              <a:rPr lang="en-GB" sz="1100" dirty="0">
                <a:solidFill>
                  <a:schemeClr val="accent2"/>
                </a:solidFill>
              </a:rPr>
              <a:t>Hazards</a:t>
            </a:r>
          </a:p>
          <a:p>
            <a:pPr marL="171450" lvl="0" indent="-171450">
              <a:spcAft>
                <a:spcPts val="0"/>
              </a:spcAft>
              <a:buFont typeface="Arial" panose="020B0604020202020204" pitchFamily="34" charset="0"/>
              <a:buChar char="•"/>
            </a:pPr>
            <a:r>
              <a:rPr lang="en-GB" sz="1100" dirty="0">
                <a:solidFill>
                  <a:schemeClr val="accent2"/>
                </a:solidFill>
              </a:rPr>
              <a:t>Indicators</a:t>
            </a:r>
          </a:p>
          <a:p>
            <a:pPr marL="171450" lvl="0" indent="-171450">
              <a:spcAft>
                <a:spcPts val="0"/>
              </a:spcAft>
              <a:buFont typeface="Arial" panose="020B0604020202020204" pitchFamily="34" charset="0"/>
              <a:buChar char="•"/>
            </a:pPr>
            <a:r>
              <a:rPr lang="en-GB" sz="1100" dirty="0">
                <a:solidFill>
                  <a:schemeClr val="accent2"/>
                </a:solidFill>
              </a:rPr>
              <a:t>Acidity and alkalinity</a:t>
            </a:r>
          </a:p>
          <a:p>
            <a:pPr marL="171450" lvl="0" indent="-171450">
              <a:spcAft>
                <a:spcPts val="0"/>
              </a:spcAft>
              <a:buFont typeface="Arial" panose="020B0604020202020204" pitchFamily="34" charset="0"/>
              <a:buChar char="•"/>
            </a:pPr>
            <a:r>
              <a:rPr lang="en-GB" sz="1100" dirty="0">
                <a:solidFill>
                  <a:schemeClr val="accent2"/>
                </a:solidFill>
              </a:rPr>
              <a:t>Neutralisation</a:t>
            </a:r>
          </a:p>
          <a:p>
            <a:pPr marL="171450" lvl="0" indent="-171450">
              <a:spcAft>
                <a:spcPts val="0"/>
              </a:spcAft>
              <a:buFont typeface="Arial" panose="020B0604020202020204" pitchFamily="34" charset="0"/>
              <a:buChar char="•"/>
            </a:pPr>
            <a:r>
              <a:rPr lang="en-GB" sz="1100" dirty="0">
                <a:solidFill>
                  <a:schemeClr val="accent2"/>
                </a:solidFill>
              </a:rPr>
              <a:t>Neutralisation in daily life</a:t>
            </a:r>
          </a:p>
        </p:txBody>
      </p:sp>
      <p:sp>
        <p:nvSpPr>
          <p:cNvPr id="61" name="TextBox 60">
            <a:extLst>
              <a:ext uri="{FF2B5EF4-FFF2-40B4-BE49-F238E27FC236}">
                <a16:creationId xmlns:a16="http://schemas.microsoft.com/office/drawing/2014/main" id="{48B7881B-DE78-44DE-98EF-3E2C0A1B925C}"/>
              </a:ext>
            </a:extLst>
          </p:cNvPr>
          <p:cNvSpPr txBox="1"/>
          <p:nvPr/>
        </p:nvSpPr>
        <p:spPr>
          <a:xfrm>
            <a:off x="1284930" y="4504389"/>
            <a:ext cx="1393144" cy="1446550"/>
          </a:xfrm>
          <a:prstGeom prst="rect">
            <a:avLst/>
          </a:prstGeom>
          <a:noFill/>
        </p:spPr>
        <p:txBody>
          <a:bodyPr wrap="square" rtlCol="0">
            <a:spAutoFit/>
          </a:bodyPr>
          <a:lstStyle/>
          <a:p>
            <a:pPr lvl="0" algn="ctr">
              <a:spcAft>
                <a:spcPts val="0"/>
              </a:spcAft>
            </a:pPr>
            <a:r>
              <a:rPr lang="en-GB" sz="1100" b="1" u="sng" dirty="0">
                <a:solidFill>
                  <a:schemeClr val="accent2"/>
                </a:solidFill>
              </a:rPr>
              <a:t>The Particle Model</a:t>
            </a:r>
          </a:p>
          <a:p>
            <a:pPr marL="171450" lvl="0" indent="-171450">
              <a:spcAft>
                <a:spcPts val="0"/>
              </a:spcAft>
              <a:buFont typeface="Arial" panose="020B0604020202020204" pitchFamily="34" charset="0"/>
              <a:buChar char="•"/>
            </a:pPr>
            <a:r>
              <a:rPr lang="fr-FR" sz="1100" dirty="0">
                <a:solidFill>
                  <a:schemeClr val="accent2"/>
                </a:solidFill>
              </a:rPr>
              <a:t>Solids, </a:t>
            </a:r>
            <a:r>
              <a:rPr lang="fr-FR" sz="1100" dirty="0" err="1">
                <a:solidFill>
                  <a:schemeClr val="accent2"/>
                </a:solidFill>
              </a:rPr>
              <a:t>liquids</a:t>
            </a:r>
            <a:r>
              <a:rPr lang="fr-FR" sz="1100" dirty="0">
                <a:solidFill>
                  <a:schemeClr val="accent2"/>
                </a:solidFill>
              </a:rPr>
              <a:t> and </a:t>
            </a:r>
            <a:r>
              <a:rPr lang="fr-FR" sz="1100" dirty="0" err="1">
                <a:solidFill>
                  <a:schemeClr val="accent2"/>
                </a:solidFill>
              </a:rPr>
              <a:t>gases</a:t>
            </a:r>
            <a:endParaRPr lang="fr-FR" sz="1100" dirty="0">
              <a:solidFill>
                <a:schemeClr val="accent2"/>
              </a:solidFill>
            </a:endParaRPr>
          </a:p>
          <a:p>
            <a:pPr marL="171450" lvl="0" indent="-171450">
              <a:spcAft>
                <a:spcPts val="0"/>
              </a:spcAft>
              <a:buFont typeface="Arial" panose="020B0604020202020204" pitchFamily="34" charset="0"/>
              <a:buChar char="•"/>
            </a:pPr>
            <a:r>
              <a:rPr lang="fr-FR" sz="1100" dirty="0" err="1">
                <a:solidFill>
                  <a:schemeClr val="accent2"/>
                </a:solidFill>
              </a:rPr>
              <a:t>Particles</a:t>
            </a:r>
            <a:endParaRPr lang="fr-FR" sz="1100" dirty="0">
              <a:solidFill>
                <a:schemeClr val="accent2"/>
              </a:solidFill>
            </a:endParaRPr>
          </a:p>
          <a:p>
            <a:pPr marL="171450" lvl="0" indent="-171450">
              <a:spcAft>
                <a:spcPts val="0"/>
              </a:spcAft>
              <a:buFont typeface="Arial" panose="020B0604020202020204" pitchFamily="34" charset="0"/>
              <a:buChar char="•"/>
            </a:pPr>
            <a:r>
              <a:rPr lang="fr-FR" sz="1100" dirty="0" err="1">
                <a:solidFill>
                  <a:schemeClr val="accent2"/>
                </a:solidFill>
              </a:rPr>
              <a:t>Brownian</a:t>
            </a:r>
            <a:r>
              <a:rPr lang="fr-FR" sz="1100" dirty="0">
                <a:solidFill>
                  <a:schemeClr val="accent2"/>
                </a:solidFill>
              </a:rPr>
              <a:t> motion</a:t>
            </a:r>
          </a:p>
          <a:p>
            <a:pPr marL="171450" lvl="0" indent="-171450">
              <a:spcAft>
                <a:spcPts val="0"/>
              </a:spcAft>
              <a:buFont typeface="Arial" panose="020B0604020202020204" pitchFamily="34" charset="0"/>
              <a:buChar char="•"/>
            </a:pPr>
            <a:r>
              <a:rPr lang="fr-FR" sz="1100" dirty="0">
                <a:solidFill>
                  <a:schemeClr val="accent2"/>
                </a:solidFill>
              </a:rPr>
              <a:t>Diffusion</a:t>
            </a:r>
          </a:p>
          <a:p>
            <a:pPr marL="171450" lvl="0" indent="-171450">
              <a:spcAft>
                <a:spcPts val="0"/>
              </a:spcAft>
              <a:buFont typeface="Arial" panose="020B0604020202020204" pitchFamily="34" charset="0"/>
              <a:buChar char="•"/>
            </a:pPr>
            <a:r>
              <a:rPr lang="fr-FR" sz="1100" dirty="0">
                <a:solidFill>
                  <a:schemeClr val="accent2"/>
                </a:solidFill>
              </a:rPr>
              <a:t>Air pressure</a:t>
            </a:r>
          </a:p>
          <a:p>
            <a:pPr lvl="0" algn="ctr">
              <a:spcAft>
                <a:spcPts val="0"/>
              </a:spcAft>
            </a:pPr>
            <a:endParaRPr lang="en-GB" sz="1100" b="1" u="sng" dirty="0">
              <a:solidFill>
                <a:schemeClr val="accent2"/>
              </a:solidFill>
            </a:endParaRPr>
          </a:p>
        </p:txBody>
      </p:sp>
      <p:sp>
        <p:nvSpPr>
          <p:cNvPr id="62" name="TextBox 61">
            <a:extLst>
              <a:ext uri="{FF2B5EF4-FFF2-40B4-BE49-F238E27FC236}">
                <a16:creationId xmlns:a16="http://schemas.microsoft.com/office/drawing/2014/main" id="{3803CDB4-47A7-4CE3-BA88-F0BBDD6686CB}"/>
              </a:ext>
            </a:extLst>
          </p:cNvPr>
          <p:cNvSpPr txBox="1"/>
          <p:nvPr/>
        </p:nvSpPr>
        <p:spPr>
          <a:xfrm>
            <a:off x="3949756" y="5612435"/>
            <a:ext cx="1923333" cy="1446550"/>
          </a:xfrm>
          <a:prstGeom prst="rect">
            <a:avLst/>
          </a:prstGeom>
          <a:noFill/>
        </p:spPr>
        <p:txBody>
          <a:bodyPr wrap="square" rtlCol="0">
            <a:spAutoFit/>
          </a:bodyPr>
          <a:lstStyle/>
          <a:p>
            <a:pPr lvl="0" algn="ctr">
              <a:spcAft>
                <a:spcPts val="0"/>
              </a:spcAft>
            </a:pPr>
            <a:r>
              <a:rPr lang="en-GB" sz="1100" b="1" u="sng" dirty="0">
                <a:solidFill>
                  <a:schemeClr val="accent2"/>
                </a:solidFill>
              </a:rPr>
              <a:t>Atoms Elements and Compounds</a:t>
            </a:r>
          </a:p>
          <a:p>
            <a:pPr marL="171450" lvl="0" indent="-171450">
              <a:spcAft>
                <a:spcPts val="0"/>
              </a:spcAft>
              <a:buFont typeface="Arial" panose="020B0604020202020204" pitchFamily="34" charset="0"/>
              <a:buChar char="•"/>
            </a:pPr>
            <a:r>
              <a:rPr lang="en-GB" sz="1100" dirty="0">
                <a:solidFill>
                  <a:schemeClr val="accent2"/>
                </a:solidFill>
              </a:rPr>
              <a:t>The air we breathe</a:t>
            </a:r>
          </a:p>
          <a:p>
            <a:pPr marL="171450" lvl="0" indent="-171450">
              <a:spcAft>
                <a:spcPts val="0"/>
              </a:spcAft>
              <a:buFont typeface="Arial" panose="020B0604020202020204" pitchFamily="34" charset="0"/>
              <a:buChar char="•"/>
            </a:pPr>
            <a:r>
              <a:rPr lang="en-GB" sz="1100" dirty="0">
                <a:solidFill>
                  <a:schemeClr val="accent2"/>
                </a:solidFill>
              </a:rPr>
              <a:t>Earth’s element</a:t>
            </a:r>
          </a:p>
          <a:p>
            <a:pPr marL="171450" lvl="0" indent="-171450">
              <a:spcAft>
                <a:spcPts val="0"/>
              </a:spcAft>
              <a:buFont typeface="Arial" panose="020B0604020202020204" pitchFamily="34" charset="0"/>
              <a:buChar char="•"/>
            </a:pPr>
            <a:r>
              <a:rPr lang="en-GB" sz="1100" dirty="0">
                <a:solidFill>
                  <a:schemeClr val="accent2"/>
                </a:solidFill>
              </a:rPr>
              <a:t>Metals and non-metals</a:t>
            </a:r>
          </a:p>
          <a:p>
            <a:pPr marL="171450" lvl="0" indent="-171450">
              <a:spcAft>
                <a:spcPts val="0"/>
              </a:spcAft>
              <a:buFont typeface="Arial" panose="020B0604020202020204" pitchFamily="34" charset="0"/>
              <a:buChar char="•"/>
            </a:pPr>
            <a:r>
              <a:rPr lang="en-GB" sz="1100" dirty="0">
                <a:solidFill>
                  <a:schemeClr val="accent2"/>
                </a:solidFill>
              </a:rPr>
              <a:t>Making compounds</a:t>
            </a:r>
          </a:p>
          <a:p>
            <a:pPr marL="171450" lvl="0" indent="-171450">
              <a:spcAft>
                <a:spcPts val="0"/>
              </a:spcAft>
              <a:buFont typeface="Arial" panose="020B0604020202020204" pitchFamily="34" charset="0"/>
              <a:buChar char="•"/>
            </a:pPr>
            <a:r>
              <a:rPr lang="en-GB" sz="1100" dirty="0">
                <a:solidFill>
                  <a:schemeClr val="accent2"/>
                </a:solidFill>
              </a:rPr>
              <a:t>Chemical reactions</a:t>
            </a:r>
          </a:p>
          <a:p>
            <a:pPr lvl="0" algn="ctr">
              <a:spcAft>
                <a:spcPts val="0"/>
              </a:spcAft>
            </a:pPr>
            <a:endParaRPr lang="en-GB" sz="1100" b="1" u="sng" dirty="0">
              <a:solidFill>
                <a:schemeClr val="accent2"/>
              </a:solidFill>
            </a:endParaRPr>
          </a:p>
        </p:txBody>
      </p:sp>
      <p:sp>
        <p:nvSpPr>
          <p:cNvPr id="63" name="TextBox 62">
            <a:extLst>
              <a:ext uri="{FF2B5EF4-FFF2-40B4-BE49-F238E27FC236}">
                <a16:creationId xmlns:a16="http://schemas.microsoft.com/office/drawing/2014/main" id="{94C81399-E804-4159-8149-93D42B228AC5}"/>
              </a:ext>
            </a:extLst>
          </p:cNvPr>
          <p:cNvSpPr txBox="1"/>
          <p:nvPr/>
        </p:nvSpPr>
        <p:spPr>
          <a:xfrm>
            <a:off x="5445960" y="-39152"/>
            <a:ext cx="1393144" cy="1615827"/>
          </a:xfrm>
          <a:prstGeom prst="rect">
            <a:avLst/>
          </a:prstGeom>
          <a:noFill/>
        </p:spPr>
        <p:txBody>
          <a:bodyPr wrap="square" rtlCol="0">
            <a:spAutoFit/>
          </a:bodyPr>
          <a:lstStyle/>
          <a:p>
            <a:pPr lvl="0" algn="ctr">
              <a:spcAft>
                <a:spcPts val="0"/>
              </a:spcAft>
            </a:pPr>
            <a:r>
              <a:rPr lang="en-GB" sz="1100" b="1" u="sng" dirty="0">
                <a:solidFill>
                  <a:srgbClr val="0070C0"/>
                </a:solidFill>
              </a:rPr>
              <a:t>Energy and Resources </a:t>
            </a:r>
          </a:p>
          <a:p>
            <a:pPr marL="171450" lvl="0" indent="-171450">
              <a:spcAft>
                <a:spcPts val="0"/>
              </a:spcAft>
              <a:buFont typeface="Arial" panose="020B0604020202020204" pitchFamily="34" charset="0"/>
              <a:buChar char="•"/>
            </a:pPr>
            <a:r>
              <a:rPr lang="en-GB" sz="1100" dirty="0">
                <a:solidFill>
                  <a:srgbClr val="0070C0"/>
                </a:solidFill>
              </a:rPr>
              <a:t>Energy from food</a:t>
            </a:r>
          </a:p>
          <a:p>
            <a:pPr marL="171450" lvl="0" indent="-171450">
              <a:spcAft>
                <a:spcPts val="0"/>
              </a:spcAft>
              <a:buFont typeface="Arial" panose="020B0604020202020204" pitchFamily="34" charset="0"/>
              <a:buChar char="•"/>
            </a:pPr>
            <a:r>
              <a:rPr lang="en-GB" sz="1100" dirty="0">
                <a:solidFill>
                  <a:srgbClr val="0070C0"/>
                </a:solidFill>
              </a:rPr>
              <a:t>Energy transfers and stores</a:t>
            </a:r>
          </a:p>
          <a:p>
            <a:pPr marL="171450" lvl="0" indent="-171450">
              <a:spcAft>
                <a:spcPts val="0"/>
              </a:spcAft>
              <a:buFont typeface="Arial" panose="020B0604020202020204" pitchFamily="34" charset="0"/>
              <a:buChar char="•"/>
            </a:pPr>
            <a:r>
              <a:rPr lang="en-GB" sz="1100" dirty="0">
                <a:solidFill>
                  <a:srgbClr val="0070C0"/>
                </a:solidFill>
              </a:rPr>
              <a:t>Fuels</a:t>
            </a:r>
          </a:p>
          <a:p>
            <a:pPr marL="171450" lvl="0" indent="-171450">
              <a:spcAft>
                <a:spcPts val="0"/>
              </a:spcAft>
              <a:buFont typeface="Arial" panose="020B0604020202020204" pitchFamily="34" charset="0"/>
              <a:buChar char="•"/>
            </a:pPr>
            <a:r>
              <a:rPr lang="en-GB" sz="1100" dirty="0">
                <a:solidFill>
                  <a:srgbClr val="0070C0"/>
                </a:solidFill>
              </a:rPr>
              <a:t>Other energy resources </a:t>
            </a:r>
          </a:p>
          <a:p>
            <a:pPr marL="171450" lvl="0" indent="-171450">
              <a:spcAft>
                <a:spcPts val="0"/>
              </a:spcAft>
              <a:buFont typeface="Arial" panose="020B0604020202020204" pitchFamily="34" charset="0"/>
              <a:buChar char="•"/>
            </a:pPr>
            <a:r>
              <a:rPr lang="en-GB" sz="1100" dirty="0">
                <a:solidFill>
                  <a:srgbClr val="0070C0"/>
                </a:solidFill>
              </a:rPr>
              <a:t>Using resources</a:t>
            </a:r>
          </a:p>
        </p:txBody>
      </p:sp>
      <p:sp>
        <p:nvSpPr>
          <p:cNvPr id="70" name="TextBox 69">
            <a:extLst>
              <a:ext uri="{FF2B5EF4-FFF2-40B4-BE49-F238E27FC236}">
                <a16:creationId xmlns:a16="http://schemas.microsoft.com/office/drawing/2014/main" id="{DAF215E9-0D67-4732-AB6E-E763194A16CD}"/>
              </a:ext>
            </a:extLst>
          </p:cNvPr>
          <p:cNvSpPr txBox="1"/>
          <p:nvPr/>
        </p:nvSpPr>
        <p:spPr>
          <a:xfrm>
            <a:off x="1165577" y="2901163"/>
            <a:ext cx="1393144" cy="1446550"/>
          </a:xfrm>
          <a:prstGeom prst="rect">
            <a:avLst/>
          </a:prstGeom>
          <a:noFill/>
        </p:spPr>
        <p:txBody>
          <a:bodyPr wrap="square" rtlCol="0">
            <a:spAutoFit/>
          </a:bodyPr>
          <a:lstStyle/>
          <a:p>
            <a:pPr lvl="0" algn="ctr">
              <a:spcAft>
                <a:spcPts val="0"/>
              </a:spcAft>
            </a:pPr>
            <a:r>
              <a:rPr lang="en-GB" sz="1100" b="1" u="sng" dirty="0">
                <a:solidFill>
                  <a:srgbClr val="0070C0"/>
                </a:solidFill>
              </a:rPr>
              <a:t>Electrical Circuits </a:t>
            </a:r>
          </a:p>
          <a:p>
            <a:pPr marL="171450" lvl="0" indent="-171450">
              <a:spcAft>
                <a:spcPts val="0"/>
              </a:spcAft>
              <a:buFont typeface="Arial" panose="020B0604020202020204" pitchFamily="34" charset="0"/>
              <a:buChar char="•"/>
            </a:pPr>
            <a:r>
              <a:rPr lang="en-GB" sz="1100" dirty="0">
                <a:solidFill>
                  <a:srgbClr val="0070C0"/>
                </a:solidFill>
              </a:rPr>
              <a:t>Current</a:t>
            </a:r>
          </a:p>
          <a:p>
            <a:pPr marL="171450" lvl="0" indent="-171450">
              <a:spcAft>
                <a:spcPts val="0"/>
              </a:spcAft>
              <a:buFont typeface="Arial" panose="020B0604020202020204" pitchFamily="34" charset="0"/>
              <a:buChar char="•"/>
            </a:pPr>
            <a:r>
              <a:rPr lang="en-GB" sz="1100" dirty="0">
                <a:solidFill>
                  <a:srgbClr val="0070C0"/>
                </a:solidFill>
              </a:rPr>
              <a:t>Models for circuits</a:t>
            </a:r>
          </a:p>
          <a:p>
            <a:pPr marL="171450" lvl="0" indent="-171450">
              <a:spcAft>
                <a:spcPts val="0"/>
              </a:spcAft>
              <a:buFont typeface="Arial" panose="020B0604020202020204" pitchFamily="34" charset="0"/>
              <a:buChar char="•"/>
            </a:pPr>
            <a:r>
              <a:rPr lang="en-GB" sz="1100" dirty="0">
                <a:solidFill>
                  <a:srgbClr val="0070C0"/>
                </a:solidFill>
              </a:rPr>
              <a:t>Series and parallel</a:t>
            </a:r>
          </a:p>
          <a:p>
            <a:pPr marL="171450" lvl="0" indent="-171450">
              <a:spcAft>
                <a:spcPts val="0"/>
              </a:spcAft>
              <a:buFont typeface="Arial" panose="020B0604020202020204" pitchFamily="34" charset="0"/>
              <a:buChar char="•"/>
            </a:pPr>
            <a:r>
              <a:rPr lang="en-GB" sz="1100" dirty="0">
                <a:solidFill>
                  <a:srgbClr val="0070C0"/>
                </a:solidFill>
              </a:rPr>
              <a:t>Voltage and resistance</a:t>
            </a:r>
          </a:p>
          <a:p>
            <a:pPr marL="171450" lvl="0" indent="-171450">
              <a:spcAft>
                <a:spcPts val="0"/>
              </a:spcAft>
              <a:buFont typeface="Arial" panose="020B0604020202020204" pitchFamily="34" charset="0"/>
              <a:buChar char="•"/>
            </a:pPr>
            <a:r>
              <a:rPr lang="en-GB" sz="1100" dirty="0">
                <a:solidFill>
                  <a:srgbClr val="0070C0"/>
                </a:solidFill>
              </a:rPr>
              <a:t>Using electricity</a:t>
            </a:r>
          </a:p>
        </p:txBody>
      </p:sp>
      <p:sp>
        <p:nvSpPr>
          <p:cNvPr id="71" name="TextBox 70">
            <a:extLst>
              <a:ext uri="{FF2B5EF4-FFF2-40B4-BE49-F238E27FC236}">
                <a16:creationId xmlns:a16="http://schemas.microsoft.com/office/drawing/2014/main" id="{869244D6-D237-41CA-B499-3672386E6692}"/>
              </a:ext>
            </a:extLst>
          </p:cNvPr>
          <p:cNvSpPr txBox="1"/>
          <p:nvPr/>
        </p:nvSpPr>
        <p:spPr>
          <a:xfrm>
            <a:off x="2676308" y="3658649"/>
            <a:ext cx="1393144" cy="1446550"/>
          </a:xfrm>
          <a:prstGeom prst="rect">
            <a:avLst/>
          </a:prstGeom>
          <a:noFill/>
        </p:spPr>
        <p:txBody>
          <a:bodyPr wrap="square" rtlCol="0">
            <a:spAutoFit/>
          </a:bodyPr>
          <a:lstStyle/>
          <a:p>
            <a:pPr lvl="0" algn="ctr">
              <a:spcAft>
                <a:spcPts val="0"/>
              </a:spcAft>
            </a:pPr>
            <a:r>
              <a:rPr lang="en-GB" sz="1100" b="1" u="sng" dirty="0">
                <a:solidFill>
                  <a:srgbClr val="0070C0"/>
                </a:solidFill>
              </a:rPr>
              <a:t>Forces</a:t>
            </a:r>
          </a:p>
          <a:p>
            <a:pPr marL="171450" lvl="0" indent="-171450">
              <a:spcAft>
                <a:spcPts val="0"/>
              </a:spcAft>
              <a:buFont typeface="Arial" panose="020B0604020202020204" pitchFamily="34" charset="0"/>
              <a:buChar char="•"/>
            </a:pPr>
            <a:r>
              <a:rPr lang="en-GB" sz="1100" dirty="0">
                <a:solidFill>
                  <a:srgbClr val="0070C0"/>
                </a:solidFill>
              </a:rPr>
              <a:t>Forces</a:t>
            </a:r>
          </a:p>
          <a:p>
            <a:pPr marL="171450" lvl="0" indent="-171450">
              <a:spcAft>
                <a:spcPts val="0"/>
              </a:spcAft>
              <a:buFont typeface="Arial" panose="020B0604020202020204" pitchFamily="34" charset="0"/>
              <a:buChar char="•"/>
            </a:pPr>
            <a:r>
              <a:rPr lang="en-GB" sz="1100" dirty="0">
                <a:solidFill>
                  <a:srgbClr val="0070C0"/>
                </a:solidFill>
              </a:rPr>
              <a:t> Springs</a:t>
            </a:r>
          </a:p>
          <a:p>
            <a:pPr marL="171450" lvl="0" indent="-171450">
              <a:spcAft>
                <a:spcPts val="0"/>
              </a:spcAft>
              <a:buFont typeface="Arial" panose="020B0604020202020204" pitchFamily="34" charset="0"/>
              <a:buChar char="•"/>
            </a:pPr>
            <a:r>
              <a:rPr lang="en-GB" sz="1100" dirty="0">
                <a:solidFill>
                  <a:srgbClr val="0070C0"/>
                </a:solidFill>
              </a:rPr>
              <a:t>Friction</a:t>
            </a:r>
          </a:p>
          <a:p>
            <a:pPr marL="171450" lvl="0" indent="-171450">
              <a:spcAft>
                <a:spcPts val="0"/>
              </a:spcAft>
              <a:buFont typeface="Arial" panose="020B0604020202020204" pitchFamily="34" charset="0"/>
              <a:buChar char="•"/>
            </a:pPr>
            <a:r>
              <a:rPr lang="en-GB" sz="1100" dirty="0">
                <a:solidFill>
                  <a:srgbClr val="0070C0"/>
                </a:solidFill>
              </a:rPr>
              <a:t>Pressure</a:t>
            </a:r>
          </a:p>
          <a:p>
            <a:pPr marL="171450" lvl="0" indent="-171450">
              <a:spcAft>
                <a:spcPts val="0"/>
              </a:spcAft>
              <a:buFont typeface="Arial" panose="020B0604020202020204" pitchFamily="34" charset="0"/>
              <a:buChar char="•"/>
            </a:pPr>
            <a:r>
              <a:rPr lang="en-GB" sz="1100" dirty="0">
                <a:solidFill>
                  <a:srgbClr val="0070C0"/>
                </a:solidFill>
              </a:rPr>
              <a:t>Balanced and unbalanced</a:t>
            </a:r>
          </a:p>
          <a:p>
            <a:pPr lvl="0" algn="ctr">
              <a:spcAft>
                <a:spcPts val="0"/>
              </a:spcAft>
            </a:pPr>
            <a:endParaRPr lang="en-GB" sz="1100" b="1" u="sng" dirty="0">
              <a:solidFill>
                <a:srgbClr val="0070C0"/>
              </a:solidFill>
            </a:endParaRPr>
          </a:p>
        </p:txBody>
      </p:sp>
      <p:sp>
        <p:nvSpPr>
          <p:cNvPr id="72" name="TextBox 71">
            <a:extLst>
              <a:ext uri="{FF2B5EF4-FFF2-40B4-BE49-F238E27FC236}">
                <a16:creationId xmlns:a16="http://schemas.microsoft.com/office/drawing/2014/main" id="{D2F5370F-8EE5-477D-95B3-0258793D3DF9}"/>
              </a:ext>
            </a:extLst>
          </p:cNvPr>
          <p:cNvSpPr txBox="1"/>
          <p:nvPr/>
        </p:nvSpPr>
        <p:spPr>
          <a:xfrm>
            <a:off x="8105856" y="5597902"/>
            <a:ext cx="2409633" cy="1277273"/>
          </a:xfrm>
          <a:prstGeom prst="rect">
            <a:avLst/>
          </a:prstGeom>
          <a:noFill/>
        </p:spPr>
        <p:txBody>
          <a:bodyPr wrap="square" rtlCol="0">
            <a:spAutoFit/>
          </a:bodyPr>
          <a:lstStyle/>
          <a:p>
            <a:pPr lvl="0" algn="ctr">
              <a:spcAft>
                <a:spcPts val="0"/>
              </a:spcAft>
            </a:pPr>
            <a:r>
              <a:rPr lang="en-GB" sz="1100" b="1" u="sng" dirty="0">
                <a:solidFill>
                  <a:srgbClr val="0070C0"/>
                </a:solidFill>
              </a:rPr>
              <a:t>Sound</a:t>
            </a:r>
          </a:p>
          <a:p>
            <a:pPr marL="171450" lvl="0" indent="-171450">
              <a:spcAft>
                <a:spcPts val="0"/>
              </a:spcAft>
              <a:buFont typeface="Arial" panose="020B0604020202020204" pitchFamily="34" charset="0"/>
              <a:buChar char="•"/>
            </a:pPr>
            <a:r>
              <a:rPr lang="en-GB" sz="1100" dirty="0">
                <a:solidFill>
                  <a:srgbClr val="0070C0"/>
                </a:solidFill>
              </a:rPr>
              <a:t>Sounds as vibrations</a:t>
            </a:r>
          </a:p>
          <a:p>
            <a:pPr marL="171450" lvl="0" indent="-171450">
              <a:spcAft>
                <a:spcPts val="0"/>
              </a:spcAft>
              <a:buFont typeface="Arial" panose="020B0604020202020204" pitchFamily="34" charset="0"/>
              <a:buChar char="•"/>
            </a:pPr>
            <a:r>
              <a:rPr lang="en-GB" sz="1100" dirty="0">
                <a:solidFill>
                  <a:srgbClr val="0070C0"/>
                </a:solidFill>
              </a:rPr>
              <a:t>Longitudinal waves</a:t>
            </a:r>
          </a:p>
          <a:p>
            <a:pPr marL="171450" lvl="0" indent="-171450">
              <a:spcAft>
                <a:spcPts val="0"/>
              </a:spcAft>
              <a:buFont typeface="Arial" panose="020B0604020202020204" pitchFamily="34" charset="0"/>
              <a:buChar char="•"/>
            </a:pPr>
            <a:r>
              <a:rPr lang="en-GB" sz="1100" dirty="0">
                <a:solidFill>
                  <a:srgbClr val="0070C0"/>
                </a:solidFill>
              </a:rPr>
              <a:t>Volume (amplitude), Pitch (frequency</a:t>
            </a:r>
          </a:p>
          <a:p>
            <a:pPr marL="171450" lvl="0" indent="-171450">
              <a:spcAft>
                <a:spcPts val="0"/>
              </a:spcAft>
              <a:buFont typeface="Arial" panose="020B0604020202020204" pitchFamily="34" charset="0"/>
              <a:buChar char="•"/>
            </a:pPr>
            <a:r>
              <a:rPr lang="en-GB" sz="1100" dirty="0">
                <a:solidFill>
                  <a:srgbClr val="0070C0"/>
                </a:solidFill>
              </a:rPr>
              <a:t>How sound travels and interacts with the surroundings.</a:t>
            </a:r>
          </a:p>
        </p:txBody>
      </p:sp>
      <p:pic>
        <p:nvPicPr>
          <p:cNvPr id="1026" name="Picture 2" descr="Atom - Free music icons">
            <a:extLst>
              <a:ext uri="{FF2B5EF4-FFF2-40B4-BE49-F238E27FC236}">
                <a16:creationId xmlns:a16="http://schemas.microsoft.com/office/drawing/2014/main" id="{C7C5BE8C-BA8F-4715-A626-C35C6C5E3BB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92825" y="5978636"/>
            <a:ext cx="528866" cy="5288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productive system - Free medical icons">
            <a:extLst>
              <a:ext uri="{FF2B5EF4-FFF2-40B4-BE49-F238E27FC236}">
                <a16:creationId xmlns:a16="http://schemas.microsoft.com/office/drawing/2014/main" id="{7D161E6A-1313-446C-9A2D-E8CCFDB2ADB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08492" y="885191"/>
            <a:ext cx="694208" cy="6942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E9186F07-DBBF-4D38-9D7E-CBC793D825B4}"/>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22395" r="21754"/>
          <a:stretch/>
        </p:blipFill>
        <p:spPr bwMode="auto">
          <a:xfrm>
            <a:off x="9153026" y="1806551"/>
            <a:ext cx="665536" cy="67030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38DD909-98F9-40AD-975E-14F2C93C5A25}"/>
              </a:ext>
            </a:extLst>
          </p:cNvPr>
          <p:cNvPicPr>
            <a:picLocks noChangeAspect="1"/>
          </p:cNvPicPr>
          <p:nvPr/>
        </p:nvPicPr>
        <p:blipFill>
          <a:blip r:embed="rId15"/>
          <a:stretch>
            <a:fillRect/>
          </a:stretch>
        </p:blipFill>
        <p:spPr>
          <a:xfrm>
            <a:off x="1723948" y="1982018"/>
            <a:ext cx="615705" cy="615705"/>
          </a:xfrm>
          <a:prstGeom prst="rect">
            <a:avLst/>
          </a:prstGeom>
        </p:spPr>
      </p:pic>
      <p:pic>
        <p:nvPicPr>
          <p:cNvPr id="1032" name="Picture 8" descr="Sound Icon PNG Images, Vectors Free Download - Pngtree">
            <a:extLst>
              <a:ext uri="{FF2B5EF4-FFF2-40B4-BE49-F238E27FC236}">
                <a16:creationId xmlns:a16="http://schemas.microsoft.com/office/drawing/2014/main" id="{4AA23485-7753-47DB-A74A-160015B28D6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835186" y="5963855"/>
            <a:ext cx="604728" cy="6047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5E4D94F-CE95-43C8-91A9-861EA53026B1}"/>
              </a:ext>
            </a:extLst>
          </p:cNvPr>
          <p:cNvSpPr txBox="1"/>
          <p:nvPr/>
        </p:nvSpPr>
        <p:spPr>
          <a:xfrm>
            <a:off x="299284" y="6123674"/>
            <a:ext cx="1833541" cy="369332"/>
          </a:xfrm>
          <a:prstGeom prst="rect">
            <a:avLst/>
          </a:prstGeom>
          <a:noFill/>
        </p:spPr>
        <p:txBody>
          <a:bodyPr wrap="square" rtlCol="0">
            <a:spAutoFit/>
          </a:bodyPr>
          <a:lstStyle/>
          <a:p>
            <a:r>
              <a:rPr lang="en-GB" dirty="0">
                <a:latin typeface="Bahnschrift" panose="020B0502040204020203" pitchFamily="34" charset="0"/>
              </a:rPr>
              <a:t>Year 7 –Science</a:t>
            </a:r>
          </a:p>
        </p:txBody>
      </p:sp>
      <p:sp>
        <p:nvSpPr>
          <p:cNvPr id="3" name="Oval 2">
            <a:extLst>
              <a:ext uri="{FF2B5EF4-FFF2-40B4-BE49-F238E27FC236}">
                <a16:creationId xmlns:a16="http://schemas.microsoft.com/office/drawing/2014/main" id="{BFC7CC8A-BC80-47E9-A285-96E142CC6A47}"/>
              </a:ext>
            </a:extLst>
          </p:cNvPr>
          <p:cNvSpPr/>
          <p:nvPr/>
        </p:nvSpPr>
        <p:spPr>
          <a:xfrm>
            <a:off x="221978" y="856987"/>
            <a:ext cx="195518" cy="224846"/>
          </a:xfrm>
          <a:prstGeom prst="ellipse">
            <a:avLst/>
          </a:prstGeom>
          <a:solidFill>
            <a:schemeClr val="accent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C3C36E40-5ACE-4693-828F-52188D937C86}"/>
              </a:ext>
            </a:extLst>
          </p:cNvPr>
          <p:cNvSpPr/>
          <p:nvPr/>
        </p:nvSpPr>
        <p:spPr>
          <a:xfrm>
            <a:off x="221978" y="1127234"/>
            <a:ext cx="195518" cy="224846"/>
          </a:xfrm>
          <a:prstGeom prst="ellipse">
            <a:avLst/>
          </a:prstGeom>
          <a:solidFill>
            <a:srgbClr val="0070C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D30398BD-0844-4454-A64A-B173B5443E4C}"/>
              </a:ext>
            </a:extLst>
          </p:cNvPr>
          <p:cNvSpPr/>
          <p:nvPr/>
        </p:nvSpPr>
        <p:spPr>
          <a:xfrm>
            <a:off x="221978" y="1388845"/>
            <a:ext cx="195518" cy="224846"/>
          </a:xfrm>
          <a:prstGeom prst="ellipse">
            <a:avLst/>
          </a:prstGeom>
          <a:solidFill>
            <a:srgbClr val="00B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E052436-8486-4B51-AC15-A2866D5EC9B3}"/>
              </a:ext>
            </a:extLst>
          </p:cNvPr>
          <p:cNvSpPr txBox="1"/>
          <p:nvPr/>
        </p:nvSpPr>
        <p:spPr>
          <a:xfrm>
            <a:off x="390672" y="878828"/>
            <a:ext cx="1152310" cy="230832"/>
          </a:xfrm>
          <a:prstGeom prst="rect">
            <a:avLst/>
          </a:prstGeom>
          <a:noFill/>
        </p:spPr>
        <p:txBody>
          <a:bodyPr wrap="square" rtlCol="0">
            <a:spAutoFit/>
          </a:bodyPr>
          <a:lstStyle/>
          <a:p>
            <a:r>
              <a:rPr lang="en-GB" sz="900" dirty="0"/>
              <a:t>Chemistry </a:t>
            </a:r>
          </a:p>
        </p:txBody>
      </p:sp>
      <p:sp>
        <p:nvSpPr>
          <p:cNvPr id="77" name="TextBox 76">
            <a:extLst>
              <a:ext uri="{FF2B5EF4-FFF2-40B4-BE49-F238E27FC236}">
                <a16:creationId xmlns:a16="http://schemas.microsoft.com/office/drawing/2014/main" id="{664A276D-A8CF-48B7-8D70-781559ECC88B}"/>
              </a:ext>
            </a:extLst>
          </p:cNvPr>
          <p:cNvSpPr txBox="1"/>
          <p:nvPr/>
        </p:nvSpPr>
        <p:spPr>
          <a:xfrm>
            <a:off x="402550" y="1132618"/>
            <a:ext cx="1152310" cy="230832"/>
          </a:xfrm>
          <a:prstGeom prst="rect">
            <a:avLst/>
          </a:prstGeom>
          <a:noFill/>
        </p:spPr>
        <p:txBody>
          <a:bodyPr wrap="square" rtlCol="0">
            <a:spAutoFit/>
          </a:bodyPr>
          <a:lstStyle/>
          <a:p>
            <a:r>
              <a:rPr lang="en-GB" sz="900" dirty="0"/>
              <a:t>Physics  </a:t>
            </a:r>
          </a:p>
        </p:txBody>
      </p:sp>
      <p:sp>
        <p:nvSpPr>
          <p:cNvPr id="78" name="TextBox 77">
            <a:extLst>
              <a:ext uri="{FF2B5EF4-FFF2-40B4-BE49-F238E27FC236}">
                <a16:creationId xmlns:a16="http://schemas.microsoft.com/office/drawing/2014/main" id="{AF7B4547-2A53-4054-910D-2828759BA7B7}"/>
              </a:ext>
            </a:extLst>
          </p:cNvPr>
          <p:cNvSpPr txBox="1"/>
          <p:nvPr/>
        </p:nvSpPr>
        <p:spPr>
          <a:xfrm>
            <a:off x="404745" y="1377475"/>
            <a:ext cx="1152310" cy="230832"/>
          </a:xfrm>
          <a:prstGeom prst="rect">
            <a:avLst/>
          </a:prstGeom>
          <a:noFill/>
        </p:spPr>
        <p:txBody>
          <a:bodyPr wrap="square" rtlCol="0">
            <a:spAutoFit/>
          </a:bodyPr>
          <a:lstStyle/>
          <a:p>
            <a:r>
              <a:rPr lang="en-GB" sz="900" dirty="0"/>
              <a:t>Biology  </a:t>
            </a:r>
          </a:p>
        </p:txBody>
      </p:sp>
      <p:sp>
        <p:nvSpPr>
          <p:cNvPr id="79" name="TextBox 78">
            <a:extLst>
              <a:ext uri="{FF2B5EF4-FFF2-40B4-BE49-F238E27FC236}">
                <a16:creationId xmlns:a16="http://schemas.microsoft.com/office/drawing/2014/main" id="{19ACCFF3-3042-4616-B485-965016BB83FC}"/>
              </a:ext>
            </a:extLst>
          </p:cNvPr>
          <p:cNvSpPr txBox="1"/>
          <p:nvPr/>
        </p:nvSpPr>
        <p:spPr>
          <a:xfrm>
            <a:off x="5099448" y="3910608"/>
            <a:ext cx="1851517" cy="923330"/>
          </a:xfrm>
          <a:prstGeom prst="rect">
            <a:avLst/>
          </a:prstGeom>
          <a:noFill/>
        </p:spPr>
        <p:txBody>
          <a:bodyPr wrap="square">
            <a:spAutoFit/>
          </a:bodyPr>
          <a:lstStyle/>
          <a:p>
            <a:pPr algn="ctr"/>
            <a:r>
              <a:rPr lang="en-GB" b="1" i="0" u="sng" dirty="0">
                <a:solidFill>
                  <a:srgbClr val="002060"/>
                </a:solidFill>
                <a:effectLst/>
              </a:rPr>
              <a:t>World Science day: </a:t>
            </a:r>
          </a:p>
          <a:p>
            <a:pPr algn="ctr"/>
            <a:r>
              <a:rPr lang="en-GB" b="0" i="0" dirty="0">
                <a:solidFill>
                  <a:srgbClr val="002060"/>
                </a:solidFill>
                <a:effectLst/>
              </a:rPr>
              <a:t>Fri, 10 Nov 2023</a:t>
            </a:r>
            <a:endParaRPr lang="en-GB" dirty="0">
              <a:solidFill>
                <a:srgbClr val="002060"/>
              </a:solidFill>
            </a:endParaRPr>
          </a:p>
        </p:txBody>
      </p:sp>
      <p:pic>
        <p:nvPicPr>
          <p:cNvPr id="11" name="Picture 2" descr="world science day vector illustration 5479486 Vector Art at Vecteezy">
            <a:extLst>
              <a:ext uri="{FF2B5EF4-FFF2-40B4-BE49-F238E27FC236}">
                <a16:creationId xmlns:a16="http://schemas.microsoft.com/office/drawing/2014/main" id="{A2EDF053-4BB6-4CF5-A653-34C061AB103C}"/>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l="15618" t="6398" r="16505" b="27288"/>
          <a:stretch/>
        </p:blipFill>
        <p:spPr bwMode="auto">
          <a:xfrm>
            <a:off x="6789638" y="3910602"/>
            <a:ext cx="977933" cy="95541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Alternative Careers in Science">
            <a:extLst>
              <a:ext uri="{FF2B5EF4-FFF2-40B4-BE49-F238E27FC236}">
                <a16:creationId xmlns:a16="http://schemas.microsoft.com/office/drawing/2014/main" id="{8BBF4CC8-D1F2-404A-B4EB-25E8358016F0}"/>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894564" y="3012844"/>
            <a:ext cx="1617271" cy="216236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79">
            <a:extLst>
              <a:ext uri="{FF2B5EF4-FFF2-40B4-BE49-F238E27FC236}">
                <a16:creationId xmlns:a16="http://schemas.microsoft.com/office/drawing/2014/main" id="{AD3580BC-D784-4782-B1D5-A3C407080BCD}"/>
              </a:ext>
            </a:extLst>
          </p:cNvPr>
          <p:cNvSpPr txBox="1"/>
          <p:nvPr/>
        </p:nvSpPr>
        <p:spPr>
          <a:xfrm>
            <a:off x="8759502" y="2940929"/>
            <a:ext cx="1457858"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Careers in Science</a:t>
            </a:r>
          </a:p>
          <a:p>
            <a:pPr marL="171450" indent="-171450" algn="l">
              <a:buFont typeface="Arial" panose="020B0604020202020204" pitchFamily="34" charset="0"/>
              <a:buChar char="•"/>
            </a:pPr>
            <a:r>
              <a:rPr lang="en-GB" sz="1100" b="0" i="0" dirty="0">
                <a:solidFill>
                  <a:srgbClr val="202124"/>
                </a:solidFill>
                <a:effectLst/>
                <a:latin typeface="Google Sans"/>
              </a:rPr>
              <a:t>Scientist</a:t>
            </a:r>
          </a:p>
          <a:p>
            <a:pPr marL="171450" indent="-171450" algn="l">
              <a:buFont typeface="Arial" panose="020B0604020202020204" pitchFamily="34" charset="0"/>
              <a:buChar char="•"/>
            </a:pPr>
            <a:r>
              <a:rPr lang="en-GB" sz="1100" b="0" i="0" dirty="0">
                <a:solidFill>
                  <a:srgbClr val="202124"/>
                </a:solidFill>
                <a:effectLst/>
                <a:latin typeface="Google Sans"/>
              </a:rPr>
              <a:t>Chemistry</a:t>
            </a:r>
          </a:p>
          <a:p>
            <a:pPr marL="171450" indent="-171450" algn="l">
              <a:buFont typeface="Arial" panose="020B0604020202020204" pitchFamily="34" charset="0"/>
              <a:buChar char="•"/>
            </a:pPr>
            <a:r>
              <a:rPr lang="en-GB" sz="1100" b="0" i="0" dirty="0">
                <a:solidFill>
                  <a:srgbClr val="202124"/>
                </a:solidFill>
                <a:effectLst/>
                <a:latin typeface="Google Sans"/>
              </a:rPr>
              <a:t>Chemist</a:t>
            </a:r>
          </a:p>
          <a:p>
            <a:pPr marL="171450" indent="-171450" algn="l">
              <a:buFont typeface="Arial" panose="020B0604020202020204" pitchFamily="34" charset="0"/>
              <a:buChar char="•"/>
            </a:pPr>
            <a:r>
              <a:rPr lang="en-GB" sz="1100" b="0" i="0" dirty="0">
                <a:solidFill>
                  <a:srgbClr val="202124"/>
                </a:solidFill>
                <a:effectLst/>
                <a:latin typeface="Google Sans"/>
              </a:rPr>
              <a:t>Microbiologist</a:t>
            </a:r>
          </a:p>
          <a:p>
            <a:pPr marL="171450" indent="-171450" algn="l">
              <a:buFont typeface="Arial" panose="020B0604020202020204" pitchFamily="34" charset="0"/>
              <a:buChar char="•"/>
            </a:pPr>
            <a:r>
              <a:rPr lang="en-GB" sz="1100" b="0" i="0" dirty="0">
                <a:solidFill>
                  <a:srgbClr val="202124"/>
                </a:solidFill>
                <a:effectLst/>
                <a:latin typeface="Google Sans"/>
              </a:rPr>
              <a:t>Meteorologist</a:t>
            </a:r>
          </a:p>
          <a:p>
            <a:pPr marL="171450" indent="-171450" algn="l">
              <a:buFont typeface="Arial" panose="020B0604020202020204" pitchFamily="34" charset="0"/>
              <a:buChar char="•"/>
            </a:pPr>
            <a:r>
              <a:rPr lang="en-GB" sz="1100" b="0" i="0" dirty="0">
                <a:solidFill>
                  <a:srgbClr val="202124"/>
                </a:solidFill>
                <a:effectLst/>
                <a:latin typeface="Google Sans"/>
              </a:rPr>
              <a:t>Zoology</a:t>
            </a:r>
          </a:p>
          <a:p>
            <a:pPr marL="171450" indent="-171450" algn="l">
              <a:buFont typeface="Arial" panose="020B0604020202020204" pitchFamily="34" charset="0"/>
              <a:buChar char="•"/>
            </a:pPr>
            <a:r>
              <a:rPr lang="en-GB" sz="1100" b="0" i="0" dirty="0">
                <a:solidFill>
                  <a:srgbClr val="202124"/>
                </a:solidFill>
                <a:effectLst/>
                <a:latin typeface="Google Sans"/>
              </a:rPr>
              <a:t>Forensic science</a:t>
            </a:r>
          </a:p>
          <a:p>
            <a:pPr marL="171450" indent="-171450" algn="l">
              <a:buFont typeface="Arial" panose="020B0604020202020204" pitchFamily="34" charset="0"/>
              <a:buChar char="•"/>
            </a:pPr>
            <a:r>
              <a:rPr lang="en-GB" sz="1100" b="0" i="0" dirty="0">
                <a:solidFill>
                  <a:srgbClr val="202124"/>
                </a:solidFill>
                <a:effectLst/>
                <a:latin typeface="Google Sans"/>
              </a:rPr>
              <a:t>Astronomer</a:t>
            </a:r>
          </a:p>
          <a:p>
            <a:pPr marL="171450" indent="-171450" algn="l">
              <a:buFont typeface="Arial" panose="020B0604020202020204" pitchFamily="34" charset="0"/>
              <a:buChar char="•"/>
            </a:pPr>
            <a:r>
              <a:rPr lang="en-GB" sz="1100" b="0" i="0" dirty="0">
                <a:solidFill>
                  <a:srgbClr val="202124"/>
                </a:solidFill>
                <a:effectLst/>
                <a:latin typeface="Google Sans"/>
              </a:rPr>
              <a:t>Geologist</a:t>
            </a:r>
          </a:p>
        </p:txBody>
      </p:sp>
    </p:spTree>
    <p:extLst>
      <p:ext uri="{BB962C8B-B14F-4D97-AF65-F5344CB8AC3E}">
        <p14:creationId xmlns:p14="http://schemas.microsoft.com/office/powerpoint/2010/main" val="3320579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2C2EA65C-CA1F-40C5-83BE-64F3E9AB33AA}"/>
              </a:ext>
            </a:extLst>
          </p:cNvPr>
          <p:cNvGrpSpPr/>
          <p:nvPr/>
        </p:nvGrpSpPr>
        <p:grpSpPr>
          <a:xfrm>
            <a:off x="2877494" y="1844683"/>
            <a:ext cx="6956510" cy="3382986"/>
            <a:chOff x="2249359" y="2305589"/>
            <a:chExt cx="7728733" cy="2834645"/>
          </a:xfrm>
        </p:grpSpPr>
        <p:grpSp>
          <p:nvGrpSpPr>
            <p:cNvPr id="13" name="Group 12">
              <a:extLst>
                <a:ext uri="{FF2B5EF4-FFF2-40B4-BE49-F238E27FC236}">
                  <a16:creationId xmlns:a16="http://schemas.microsoft.com/office/drawing/2014/main" id="{425DB897-F32F-412D-A261-6EC186631061}"/>
                </a:ext>
              </a:extLst>
            </p:cNvPr>
            <p:cNvGrpSpPr/>
            <p:nvPr/>
          </p:nvGrpSpPr>
          <p:grpSpPr>
            <a:xfrm>
              <a:off x="2249359" y="2305589"/>
              <a:ext cx="7728733" cy="2834645"/>
              <a:chOff x="1475820" y="2305589"/>
              <a:chExt cx="7728733" cy="2834645"/>
            </a:xfrm>
          </p:grpSpPr>
          <p:sp>
            <p:nvSpPr>
              <p:cNvPr id="7" name="Arc 6">
                <a:extLst>
                  <a:ext uri="{FF2B5EF4-FFF2-40B4-BE49-F238E27FC236}">
                    <a16:creationId xmlns:a16="http://schemas.microsoft.com/office/drawing/2014/main" id="{BA91558A-868E-4BAB-A985-3853974396E1}"/>
                  </a:ext>
                </a:extLst>
              </p:cNvPr>
              <p:cNvSpPr/>
              <p:nvPr/>
            </p:nvSpPr>
            <p:spPr>
              <a:xfrm>
                <a:off x="6186325" y="230559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Arc 37">
                <a:extLst>
                  <a:ext uri="{FF2B5EF4-FFF2-40B4-BE49-F238E27FC236}">
                    <a16:creationId xmlns:a16="http://schemas.microsoft.com/office/drawing/2014/main" id="{4E7EC504-D364-49F4-9BCD-39BD9340E988}"/>
                  </a:ext>
                </a:extLst>
              </p:cNvPr>
              <p:cNvSpPr/>
              <p:nvPr/>
            </p:nvSpPr>
            <p:spPr>
              <a:xfrm rot="10800000">
                <a:off x="3011873" y="372291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9" name="Straight Connector 8">
                <a:extLst>
                  <a:ext uri="{FF2B5EF4-FFF2-40B4-BE49-F238E27FC236}">
                    <a16:creationId xmlns:a16="http://schemas.microsoft.com/office/drawing/2014/main" id="{ECB72E78-9188-4053-B2B2-F2FB7A719315}"/>
                  </a:ext>
                </a:extLst>
              </p:cNvPr>
              <p:cNvCxnSpPr>
                <a:cxnSpLocks/>
              </p:cNvCxnSpPr>
              <p:nvPr/>
            </p:nvCxnSpPr>
            <p:spPr>
              <a:xfrm flipV="1">
                <a:off x="3685084" y="3722912"/>
                <a:ext cx="3245350" cy="4"/>
              </a:xfrm>
              <a:prstGeom prst="line">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4E57699-59F1-4F0D-827E-E23691CF6BD8}"/>
                  </a:ext>
                </a:extLst>
              </p:cNvPr>
              <p:cNvCxnSpPr>
                <a:cxnSpLocks/>
                <a:stCxn id="38" idx="0"/>
              </p:cNvCxnSpPr>
              <p:nvPr/>
            </p:nvCxnSpPr>
            <p:spPr>
              <a:xfrm>
                <a:off x="3718153" y="5140230"/>
                <a:ext cx="5486400" cy="0"/>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70A1428-84CC-41EE-A06C-C0EFD78BCB89}"/>
                  </a:ext>
                </a:extLst>
              </p:cNvPr>
              <p:cNvCxnSpPr/>
              <p:nvPr/>
            </p:nvCxnSpPr>
            <p:spPr>
              <a:xfrm>
                <a:off x="1475820" y="2305589"/>
                <a:ext cx="5486400" cy="4"/>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9F295EA6-9373-4E6A-971B-1D1A52E16064}"/>
                </a:ext>
              </a:extLst>
            </p:cNvPr>
            <p:cNvGrpSpPr/>
            <p:nvPr/>
          </p:nvGrpSpPr>
          <p:grpSpPr>
            <a:xfrm>
              <a:off x="2249359" y="2305589"/>
              <a:ext cx="7646957" cy="2834645"/>
              <a:chOff x="1475820" y="2305589"/>
              <a:chExt cx="7646957" cy="2834645"/>
            </a:xfrm>
          </p:grpSpPr>
          <p:sp>
            <p:nvSpPr>
              <p:cNvPr id="28" name="Arc 27">
                <a:extLst>
                  <a:ext uri="{FF2B5EF4-FFF2-40B4-BE49-F238E27FC236}">
                    <a16:creationId xmlns:a16="http://schemas.microsoft.com/office/drawing/2014/main" id="{F2E49456-4956-4891-9EE2-EE4551A71AFA}"/>
                  </a:ext>
                </a:extLst>
              </p:cNvPr>
              <p:cNvSpPr/>
              <p:nvPr/>
            </p:nvSpPr>
            <p:spPr>
              <a:xfrm>
                <a:off x="6186325" y="230559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Arc 28">
                <a:extLst>
                  <a:ext uri="{FF2B5EF4-FFF2-40B4-BE49-F238E27FC236}">
                    <a16:creationId xmlns:a16="http://schemas.microsoft.com/office/drawing/2014/main" id="{CCD3104B-4EC0-4732-976B-E61B97F1EEDD}"/>
                  </a:ext>
                </a:extLst>
              </p:cNvPr>
              <p:cNvSpPr/>
              <p:nvPr/>
            </p:nvSpPr>
            <p:spPr>
              <a:xfrm rot="10800000">
                <a:off x="2930098" y="372291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30" name="Straight Connector 29">
                <a:extLst>
                  <a:ext uri="{FF2B5EF4-FFF2-40B4-BE49-F238E27FC236}">
                    <a16:creationId xmlns:a16="http://schemas.microsoft.com/office/drawing/2014/main" id="{C2655F35-FEEA-48D3-8653-958B1F07682E}"/>
                  </a:ext>
                </a:extLst>
              </p:cNvPr>
              <p:cNvCxnSpPr>
                <a:cxnSpLocks/>
                <a:endCxn id="28" idx="2"/>
              </p:cNvCxnSpPr>
              <p:nvPr/>
            </p:nvCxnSpPr>
            <p:spPr>
              <a:xfrm flipV="1">
                <a:off x="3685084" y="3722912"/>
                <a:ext cx="3211733" cy="7"/>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66702A1-B247-4A57-80A9-A8B943239AC6}"/>
                  </a:ext>
                </a:extLst>
              </p:cNvPr>
              <p:cNvCxnSpPr>
                <a:cxnSpLocks/>
                <a:stCxn id="38" idx="0"/>
              </p:cNvCxnSpPr>
              <p:nvPr/>
            </p:nvCxnSpPr>
            <p:spPr>
              <a:xfrm>
                <a:off x="3718153" y="5140230"/>
                <a:ext cx="540462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13FD9F-1DD5-41DA-8405-8E73E998EF78}"/>
                  </a:ext>
                </a:extLst>
              </p:cNvPr>
              <p:cNvCxnSpPr>
                <a:cxnSpLocks/>
              </p:cNvCxnSpPr>
              <p:nvPr/>
            </p:nvCxnSpPr>
            <p:spPr>
              <a:xfrm>
                <a:off x="1475820" y="2305589"/>
                <a:ext cx="530691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sp>
        <p:nvSpPr>
          <p:cNvPr id="89" name="Arc 88">
            <a:extLst>
              <a:ext uri="{FF2B5EF4-FFF2-40B4-BE49-F238E27FC236}">
                <a16:creationId xmlns:a16="http://schemas.microsoft.com/office/drawing/2014/main" id="{9ED5088A-9F28-4B05-8020-8D5FE0968BD2}"/>
              </a:ext>
            </a:extLst>
          </p:cNvPr>
          <p:cNvSpPr/>
          <p:nvPr/>
        </p:nvSpPr>
        <p:spPr>
          <a:xfrm rot="10800000">
            <a:off x="4715406" y="3945669"/>
            <a:ext cx="442438" cy="838179"/>
          </a:xfrm>
          <a:prstGeom prst="arc">
            <a:avLst>
              <a:gd name="adj1" fmla="val 16211550"/>
              <a:gd name="adj2" fmla="val 5391112"/>
            </a:avLst>
          </a:prstGeom>
          <a:ln w="22225">
            <a:solidFill>
              <a:srgbClr val="00B09B"/>
            </a:solidFill>
            <a:prstDash val="sysDash"/>
            <a:head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0" name="Arc 89">
            <a:extLst>
              <a:ext uri="{FF2B5EF4-FFF2-40B4-BE49-F238E27FC236}">
                <a16:creationId xmlns:a16="http://schemas.microsoft.com/office/drawing/2014/main" id="{4E010217-4374-4F88-89CA-F8F336E6FB11}"/>
              </a:ext>
            </a:extLst>
          </p:cNvPr>
          <p:cNvSpPr/>
          <p:nvPr/>
        </p:nvSpPr>
        <p:spPr>
          <a:xfrm>
            <a:off x="7483795" y="2289871"/>
            <a:ext cx="465999" cy="767976"/>
          </a:xfrm>
          <a:prstGeom prst="arc">
            <a:avLst>
              <a:gd name="adj1" fmla="val 15955398"/>
              <a:gd name="adj2" fmla="val 5391112"/>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92" name="Straight Arrow Connector 91">
            <a:extLst>
              <a:ext uri="{FF2B5EF4-FFF2-40B4-BE49-F238E27FC236}">
                <a16:creationId xmlns:a16="http://schemas.microsoft.com/office/drawing/2014/main" id="{AC8433A8-79C4-45BA-A932-25675C38CA10}"/>
              </a:ext>
            </a:extLst>
          </p:cNvPr>
          <p:cNvCxnSpPr/>
          <p:nvPr/>
        </p:nvCxnSpPr>
        <p:spPr>
          <a:xfrm>
            <a:off x="4866018" y="2297056"/>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11" name="Straight Arrow Connector 110">
            <a:extLst>
              <a:ext uri="{FF2B5EF4-FFF2-40B4-BE49-F238E27FC236}">
                <a16:creationId xmlns:a16="http://schemas.microsoft.com/office/drawing/2014/main" id="{B6377E5F-7FCE-4BD5-BF88-2A5DB306AA11}"/>
              </a:ext>
            </a:extLst>
          </p:cNvPr>
          <p:cNvCxnSpPr/>
          <p:nvPr/>
        </p:nvCxnSpPr>
        <p:spPr>
          <a:xfrm>
            <a:off x="2714009" y="2297035"/>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1694011" y="988191"/>
            <a:ext cx="845284" cy="778266"/>
          </a:xfrm>
          <a:prstGeom prst="rect">
            <a:avLst/>
          </a:prstGeom>
        </p:spPr>
      </p:pic>
      <p:pic>
        <p:nvPicPr>
          <p:cNvPr id="23" name="Picture 22"/>
          <p:cNvPicPr>
            <a:picLocks noChangeAspect="1"/>
          </p:cNvPicPr>
          <p:nvPr/>
        </p:nvPicPr>
        <p:blipFill>
          <a:blip r:embed="rId4"/>
          <a:stretch>
            <a:fillRect/>
          </a:stretch>
        </p:blipFill>
        <p:spPr>
          <a:xfrm>
            <a:off x="10895461" y="4989056"/>
            <a:ext cx="969315" cy="806734"/>
          </a:xfrm>
          <a:prstGeom prst="rect">
            <a:avLst/>
          </a:prstGeom>
        </p:spPr>
      </p:pic>
      <p:sp>
        <p:nvSpPr>
          <p:cNvPr id="34" name="TextBox 33">
            <a:extLst>
              <a:ext uri="{FF2B5EF4-FFF2-40B4-BE49-F238E27FC236}">
                <a16:creationId xmlns:a16="http://schemas.microsoft.com/office/drawing/2014/main" id="{72130652-C8F7-475D-95AA-77AF067AFAA1}"/>
              </a:ext>
            </a:extLst>
          </p:cNvPr>
          <p:cNvSpPr txBox="1"/>
          <p:nvPr/>
        </p:nvSpPr>
        <p:spPr>
          <a:xfrm>
            <a:off x="10271307" y="89316"/>
            <a:ext cx="1866935" cy="2893100"/>
          </a:xfrm>
          <a:prstGeom prst="rect">
            <a:avLst/>
          </a:prstGeom>
          <a:noFill/>
          <a:ln w="254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Curriculum Intent: </a:t>
            </a: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In Science we plan a curriculum which is broad, balanced and well informed, designed to match the full range of pupils’ needs and to ensure highly effective continuity and progression in their learning. The curriculum equips pupils in all year groups with an excellent balance of subject knowledge and understanding, and the skills of scientific enquiry. To enable them have an awareness of the scientific society in which they live.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The context in which science is taught is relevant to pupils’ lives, capture their interest and reflects current science from the worlds of industry, research and other science-based endeavours such as health care but is also flexible to allow current science topics that make the news to be understood.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In key stage 3, sufficient time and high quality practical resources are used to teach science through practical investigation and illustrations are provided, that promote pupils understanding and progression.</a:t>
            </a:r>
          </a:p>
        </p:txBody>
      </p:sp>
      <p:pic>
        <p:nvPicPr>
          <p:cNvPr id="39" name="Picture 38">
            <a:extLst>
              <a:ext uri="{FF2B5EF4-FFF2-40B4-BE49-F238E27FC236}">
                <a16:creationId xmlns:a16="http://schemas.microsoft.com/office/drawing/2014/main" id="{68E6E7DD-CE97-472B-8E4A-862CE92ECC3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630990" y="1056137"/>
            <a:ext cx="423450" cy="711307"/>
          </a:xfrm>
          <a:prstGeom prst="rect">
            <a:avLst/>
          </a:prstGeom>
        </p:spPr>
      </p:pic>
      <p:pic>
        <p:nvPicPr>
          <p:cNvPr id="40" name="Picture 39">
            <a:extLst>
              <a:ext uri="{FF2B5EF4-FFF2-40B4-BE49-F238E27FC236}">
                <a16:creationId xmlns:a16="http://schemas.microsoft.com/office/drawing/2014/main" id="{0561A6D7-4081-439A-941C-19830E403DED}"/>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738531" y="4549402"/>
            <a:ext cx="420490" cy="706335"/>
          </a:xfrm>
          <a:prstGeom prst="rect">
            <a:avLst/>
          </a:prstGeom>
        </p:spPr>
      </p:pic>
      <p:grpSp>
        <p:nvGrpSpPr>
          <p:cNvPr id="26" name="Group 25">
            <a:extLst>
              <a:ext uri="{FF2B5EF4-FFF2-40B4-BE49-F238E27FC236}">
                <a16:creationId xmlns:a16="http://schemas.microsoft.com/office/drawing/2014/main" id="{868B173B-501D-419E-9DDD-018E8A4A7F60}"/>
              </a:ext>
            </a:extLst>
          </p:cNvPr>
          <p:cNvGrpSpPr/>
          <p:nvPr/>
        </p:nvGrpSpPr>
        <p:grpSpPr>
          <a:xfrm>
            <a:off x="4114369" y="3034926"/>
            <a:ext cx="574436" cy="494933"/>
            <a:chOff x="0" y="0"/>
            <a:chExt cx="2090057" cy="1515292"/>
          </a:xfrm>
          <a:solidFill>
            <a:srgbClr val="00B050"/>
          </a:solidFill>
        </p:grpSpPr>
        <p:sp>
          <p:nvSpPr>
            <p:cNvPr id="33" name="Rectangle: Rounded Corners 32">
              <a:extLst>
                <a:ext uri="{FF2B5EF4-FFF2-40B4-BE49-F238E27FC236}">
                  <a16:creationId xmlns:a16="http://schemas.microsoft.com/office/drawing/2014/main" id="{43B34AD4-49DA-4125-9267-F3F7F7E4CF07}"/>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3+4</a:t>
              </a:r>
            </a:p>
          </p:txBody>
        </p:sp>
        <p:sp>
          <p:nvSpPr>
            <p:cNvPr id="36" name="Flowchart: Manual Operation 35">
              <a:extLst>
                <a:ext uri="{FF2B5EF4-FFF2-40B4-BE49-F238E27FC236}">
                  <a16:creationId xmlns:a16="http://schemas.microsoft.com/office/drawing/2014/main" id="{58895CFF-3DA2-42C7-9D1A-4CE622516988}"/>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3" name="Group 42">
            <a:extLst>
              <a:ext uri="{FF2B5EF4-FFF2-40B4-BE49-F238E27FC236}">
                <a16:creationId xmlns:a16="http://schemas.microsoft.com/office/drawing/2014/main" id="{F18F1CCC-0CF3-41A5-9FA6-6FBC13A8C8B2}"/>
              </a:ext>
            </a:extLst>
          </p:cNvPr>
          <p:cNvGrpSpPr/>
          <p:nvPr/>
        </p:nvGrpSpPr>
        <p:grpSpPr>
          <a:xfrm>
            <a:off x="4380898" y="4972352"/>
            <a:ext cx="574436" cy="477225"/>
            <a:chOff x="0" y="0"/>
            <a:chExt cx="2090057" cy="1461077"/>
          </a:xfrm>
          <a:solidFill>
            <a:srgbClr val="00B050"/>
          </a:solidFill>
        </p:grpSpPr>
        <p:sp>
          <p:nvSpPr>
            <p:cNvPr id="44" name="Rectangle: Rounded Corners 43">
              <a:extLst>
                <a:ext uri="{FF2B5EF4-FFF2-40B4-BE49-F238E27FC236}">
                  <a16:creationId xmlns:a16="http://schemas.microsoft.com/office/drawing/2014/main" id="{872DB787-E97C-4F0E-91C0-27EDDA0B5781}"/>
                </a:ext>
              </a:extLst>
            </p:cNvPr>
            <p:cNvSpPr/>
            <p:nvPr/>
          </p:nvSpPr>
          <p:spPr>
            <a:xfrm>
              <a:off x="0" y="0"/>
              <a:ext cx="2090057" cy="600893"/>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5+6</a:t>
              </a:r>
            </a:p>
          </p:txBody>
        </p:sp>
        <p:sp>
          <p:nvSpPr>
            <p:cNvPr id="45" name="Flowchart: Manual Operation 44">
              <a:extLst>
                <a:ext uri="{FF2B5EF4-FFF2-40B4-BE49-F238E27FC236}">
                  <a16:creationId xmlns:a16="http://schemas.microsoft.com/office/drawing/2014/main" id="{BEE03ECF-2EBC-4320-A8FB-B33DF4C1E7CA}"/>
                </a:ext>
              </a:extLst>
            </p:cNvPr>
            <p:cNvSpPr/>
            <p:nvPr/>
          </p:nvSpPr>
          <p:spPr>
            <a:xfrm>
              <a:off x="888357" y="520550"/>
              <a:ext cx="365759" cy="940527"/>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77972B86-B9FC-4B80-A0F9-3A69DFC5145E}"/>
              </a:ext>
            </a:extLst>
          </p:cNvPr>
          <p:cNvGrpSpPr/>
          <p:nvPr/>
        </p:nvGrpSpPr>
        <p:grpSpPr>
          <a:xfrm>
            <a:off x="3835409" y="1382864"/>
            <a:ext cx="574436" cy="494933"/>
            <a:chOff x="0" y="0"/>
            <a:chExt cx="2090057" cy="1515292"/>
          </a:xfrm>
          <a:solidFill>
            <a:srgbClr val="00B050"/>
          </a:solidFill>
        </p:grpSpPr>
        <p:sp>
          <p:nvSpPr>
            <p:cNvPr id="50" name="Rectangle: Rounded Corners 49">
              <a:extLst>
                <a:ext uri="{FF2B5EF4-FFF2-40B4-BE49-F238E27FC236}">
                  <a16:creationId xmlns:a16="http://schemas.microsoft.com/office/drawing/2014/main" id="{9E7E4789-B6AA-49C0-9E1A-A8F466E78658}"/>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1+2</a:t>
              </a:r>
            </a:p>
          </p:txBody>
        </p:sp>
        <p:sp>
          <p:nvSpPr>
            <p:cNvPr id="51" name="Flowchart: Manual Operation 50">
              <a:extLst>
                <a:ext uri="{FF2B5EF4-FFF2-40B4-BE49-F238E27FC236}">
                  <a16:creationId xmlns:a16="http://schemas.microsoft.com/office/drawing/2014/main" id="{18B8A02E-C9CC-489D-B702-EAFDA45BB1BA}"/>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55" name="Group 54">
            <a:extLst>
              <a:ext uri="{FF2B5EF4-FFF2-40B4-BE49-F238E27FC236}">
                <a16:creationId xmlns:a16="http://schemas.microsoft.com/office/drawing/2014/main" id="{E174B2F1-3D27-4C33-8F1E-6B7DE600A04C}"/>
              </a:ext>
            </a:extLst>
          </p:cNvPr>
          <p:cNvGrpSpPr/>
          <p:nvPr/>
        </p:nvGrpSpPr>
        <p:grpSpPr>
          <a:xfrm rot="10222591">
            <a:off x="4452198" y="1451837"/>
            <a:ext cx="365850" cy="277944"/>
            <a:chOff x="1185603" y="2893143"/>
            <a:chExt cx="370255" cy="277945"/>
          </a:xfrm>
        </p:grpSpPr>
        <p:sp>
          <p:nvSpPr>
            <p:cNvPr id="56" name="Oval 55">
              <a:extLst>
                <a:ext uri="{FF2B5EF4-FFF2-40B4-BE49-F238E27FC236}">
                  <a16:creationId xmlns:a16="http://schemas.microsoft.com/office/drawing/2014/main" id="{93BA87E4-2B73-43B2-B56F-5BC94D323419}"/>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57" name="Straight Connector 56">
              <a:extLst>
                <a:ext uri="{FF2B5EF4-FFF2-40B4-BE49-F238E27FC236}">
                  <a16:creationId xmlns:a16="http://schemas.microsoft.com/office/drawing/2014/main" id="{E9BF9A33-F2CF-48A9-A54E-1C5480DA1128}"/>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4" name="Group 63">
            <a:extLst>
              <a:ext uri="{FF2B5EF4-FFF2-40B4-BE49-F238E27FC236}">
                <a16:creationId xmlns:a16="http://schemas.microsoft.com/office/drawing/2014/main" id="{D7398AE7-9E54-4329-A79B-66894CA88D21}"/>
              </a:ext>
            </a:extLst>
          </p:cNvPr>
          <p:cNvGrpSpPr/>
          <p:nvPr/>
        </p:nvGrpSpPr>
        <p:grpSpPr>
          <a:xfrm rot="3772175">
            <a:off x="3818243" y="3560849"/>
            <a:ext cx="365850" cy="277944"/>
            <a:chOff x="1185603" y="2893143"/>
            <a:chExt cx="370255" cy="277945"/>
          </a:xfrm>
        </p:grpSpPr>
        <p:sp>
          <p:nvSpPr>
            <p:cNvPr id="65" name="Oval 64">
              <a:extLst>
                <a:ext uri="{FF2B5EF4-FFF2-40B4-BE49-F238E27FC236}">
                  <a16:creationId xmlns:a16="http://schemas.microsoft.com/office/drawing/2014/main" id="{EB89061F-AB21-4BD0-84B3-B0AA46296193}"/>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6" name="Straight Connector 65">
              <a:extLst>
                <a:ext uri="{FF2B5EF4-FFF2-40B4-BE49-F238E27FC236}">
                  <a16:creationId xmlns:a16="http://schemas.microsoft.com/office/drawing/2014/main" id="{1A3AD423-033B-4AB2-A785-AC0D0DB33F66}"/>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7" name="Group 66">
            <a:extLst>
              <a:ext uri="{FF2B5EF4-FFF2-40B4-BE49-F238E27FC236}">
                <a16:creationId xmlns:a16="http://schemas.microsoft.com/office/drawing/2014/main" id="{316AD88B-A849-44A8-A154-726F6C4E1C13}"/>
              </a:ext>
            </a:extLst>
          </p:cNvPr>
          <p:cNvGrpSpPr/>
          <p:nvPr/>
        </p:nvGrpSpPr>
        <p:grpSpPr>
          <a:xfrm rot="727588">
            <a:off x="3997355" y="5304621"/>
            <a:ext cx="365850" cy="277944"/>
            <a:chOff x="1185603" y="2893143"/>
            <a:chExt cx="370255" cy="277945"/>
          </a:xfrm>
        </p:grpSpPr>
        <p:sp>
          <p:nvSpPr>
            <p:cNvPr id="68" name="Oval 67">
              <a:extLst>
                <a:ext uri="{FF2B5EF4-FFF2-40B4-BE49-F238E27FC236}">
                  <a16:creationId xmlns:a16="http://schemas.microsoft.com/office/drawing/2014/main" id="{E9D3F1DA-91B1-48CE-BEDD-801107A41A8E}"/>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9" name="Straight Connector 68">
              <a:extLst>
                <a:ext uri="{FF2B5EF4-FFF2-40B4-BE49-F238E27FC236}">
                  <a16:creationId xmlns:a16="http://schemas.microsoft.com/office/drawing/2014/main" id="{6C775125-2CFD-4BFB-B428-450C8F3277A9}"/>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sp>
        <p:nvSpPr>
          <p:cNvPr id="74" name="TextBox 73">
            <a:extLst>
              <a:ext uri="{FF2B5EF4-FFF2-40B4-BE49-F238E27FC236}">
                <a16:creationId xmlns:a16="http://schemas.microsoft.com/office/drawing/2014/main" id="{E0CF1152-614C-4A2E-B609-44FE7FAB68BF}"/>
              </a:ext>
            </a:extLst>
          </p:cNvPr>
          <p:cNvSpPr txBox="1"/>
          <p:nvPr/>
        </p:nvSpPr>
        <p:spPr>
          <a:xfrm>
            <a:off x="2999070" y="103839"/>
            <a:ext cx="1393144"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Food and Digestion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Nutrients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Uses of nutrients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Balanced diets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Digestion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Absorption</a:t>
            </a:r>
          </a:p>
        </p:txBody>
      </p:sp>
      <p:pic>
        <p:nvPicPr>
          <p:cNvPr id="84" name="Picture 83">
            <a:extLst>
              <a:ext uri="{FF2B5EF4-FFF2-40B4-BE49-F238E27FC236}">
                <a16:creationId xmlns:a16="http://schemas.microsoft.com/office/drawing/2014/main" id="{DE76CCA4-AE4F-4EC9-AD78-5A9D586E6C6A}"/>
              </a:ext>
            </a:extLst>
          </p:cNvPr>
          <p:cNvPicPr>
            <a:picLocks noChangeAspect="1"/>
          </p:cNvPicPr>
          <p:nvPr/>
        </p:nvPicPr>
        <p:blipFill>
          <a:blip r:embed="rId9"/>
          <a:stretch>
            <a:fillRect/>
          </a:stretch>
        </p:blipFill>
        <p:spPr>
          <a:xfrm>
            <a:off x="64130" y="65193"/>
            <a:ext cx="1717789" cy="791794"/>
          </a:xfrm>
          <a:prstGeom prst="rect">
            <a:avLst/>
          </a:prstGeom>
        </p:spPr>
      </p:pic>
      <p:sp>
        <p:nvSpPr>
          <p:cNvPr id="85" name="TextBox 84">
            <a:extLst>
              <a:ext uri="{FF2B5EF4-FFF2-40B4-BE49-F238E27FC236}">
                <a16:creationId xmlns:a16="http://schemas.microsoft.com/office/drawing/2014/main" id="{1B4111E5-005F-4C99-B8DB-F18F8CF80879}"/>
              </a:ext>
            </a:extLst>
          </p:cNvPr>
          <p:cNvSpPr txBox="1"/>
          <p:nvPr/>
        </p:nvSpPr>
        <p:spPr>
          <a:xfrm>
            <a:off x="6800202" y="138827"/>
            <a:ext cx="221657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Plants and Reproduction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Pollination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Fertilisation and dispersal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Germination and growth</a:t>
            </a:r>
          </a:p>
        </p:txBody>
      </p:sp>
      <p:sp>
        <p:nvSpPr>
          <p:cNvPr id="86" name="TextBox 85">
            <a:extLst>
              <a:ext uri="{FF2B5EF4-FFF2-40B4-BE49-F238E27FC236}">
                <a16:creationId xmlns:a16="http://schemas.microsoft.com/office/drawing/2014/main" id="{12D13EEE-142B-42CA-A1AC-73226B7CB1A9}"/>
              </a:ext>
            </a:extLst>
          </p:cNvPr>
          <p:cNvSpPr txBox="1"/>
          <p:nvPr/>
        </p:nvSpPr>
        <p:spPr>
          <a:xfrm>
            <a:off x="2046297" y="2690434"/>
            <a:ext cx="2216579" cy="12772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Unicellular Organisms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Unicellular or multicellular</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Microscopic fungi</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Bacteria</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Protoctista</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Decomposers and carbon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p:sp>
        <p:nvSpPr>
          <p:cNvPr id="88" name="TextBox 87">
            <a:extLst>
              <a:ext uri="{FF2B5EF4-FFF2-40B4-BE49-F238E27FC236}">
                <a16:creationId xmlns:a16="http://schemas.microsoft.com/office/drawing/2014/main" id="{7367120E-B126-48E0-8DB3-995AADCDDCC1}"/>
              </a:ext>
            </a:extLst>
          </p:cNvPr>
          <p:cNvSpPr txBox="1"/>
          <p:nvPr/>
        </p:nvSpPr>
        <p:spPr>
          <a:xfrm>
            <a:off x="3716030" y="5671318"/>
            <a:ext cx="2216579"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Breathing and Respiration</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Aerobic respiration</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Gas exchange system</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Getting oxygen</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Comparing gas exchange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Anaerobic respiration</a:t>
            </a:r>
          </a:p>
        </p:txBody>
      </p:sp>
      <p:sp>
        <p:nvSpPr>
          <p:cNvPr id="58" name="TextBox 57">
            <a:extLst>
              <a:ext uri="{FF2B5EF4-FFF2-40B4-BE49-F238E27FC236}">
                <a16:creationId xmlns:a16="http://schemas.microsoft.com/office/drawing/2014/main" id="{D6F84319-28F5-43AE-9171-3AADE844A3D3}"/>
              </a:ext>
            </a:extLst>
          </p:cNvPr>
          <p:cNvSpPr txBox="1"/>
          <p:nvPr/>
        </p:nvSpPr>
        <p:spPr>
          <a:xfrm>
            <a:off x="4169445" y="54718"/>
            <a:ext cx="1393144" cy="12772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Fuels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Burning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Oxidation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Fire safety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Air pollution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Global warming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3F2E70D4-0A66-41EA-98EF-F0247F30EE6D}"/>
              </a:ext>
            </a:extLst>
          </p:cNvPr>
          <p:cNvSpPr txBox="1"/>
          <p:nvPr/>
        </p:nvSpPr>
        <p:spPr>
          <a:xfrm>
            <a:off x="8779799" y="195930"/>
            <a:ext cx="1393144" cy="195438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Rocks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Rocks and their uses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Igneous and metamorphic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Weathering and erosion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Sedimentary rocks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Materials in the Earth</a:t>
            </a:r>
          </a:p>
        </p:txBody>
      </p:sp>
      <p:sp>
        <p:nvSpPr>
          <p:cNvPr id="61" name="TextBox 60">
            <a:extLst>
              <a:ext uri="{FF2B5EF4-FFF2-40B4-BE49-F238E27FC236}">
                <a16:creationId xmlns:a16="http://schemas.microsoft.com/office/drawing/2014/main" id="{48B7881B-DE78-44DE-98EF-3E2C0A1B925C}"/>
              </a:ext>
            </a:extLst>
          </p:cNvPr>
          <p:cNvSpPr txBox="1"/>
          <p:nvPr/>
        </p:nvSpPr>
        <p:spPr>
          <a:xfrm>
            <a:off x="193165" y="4537401"/>
            <a:ext cx="1393144" cy="161582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Metals and their uses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Metal properties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Corrosion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Metals and water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Metal and acids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Pure metals and alloys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62" name="TextBox 61">
            <a:extLst>
              <a:ext uri="{FF2B5EF4-FFF2-40B4-BE49-F238E27FC236}">
                <a16:creationId xmlns:a16="http://schemas.microsoft.com/office/drawing/2014/main" id="{3803CDB4-47A7-4CE3-BA88-F0BBDD6686CB}"/>
              </a:ext>
            </a:extLst>
          </p:cNvPr>
          <p:cNvSpPr txBox="1"/>
          <p:nvPr/>
        </p:nvSpPr>
        <p:spPr>
          <a:xfrm>
            <a:off x="5760367" y="5560488"/>
            <a:ext cx="19233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Compounds and Mixtures &amp; Periodic Table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Dalton’s atomic model </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Chemical properties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Mendeleev’s table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Physical trends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Chemical trends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94C81399-E804-4159-8149-93D42B228AC5}"/>
              </a:ext>
            </a:extLst>
          </p:cNvPr>
          <p:cNvSpPr txBox="1"/>
          <p:nvPr/>
        </p:nvSpPr>
        <p:spPr>
          <a:xfrm>
            <a:off x="5455301" y="-6404"/>
            <a:ext cx="1393144"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Fluids </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The particle model</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Changing state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Pressure in fluids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Floating and sinking</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Drag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70" name="TextBox 69">
            <a:extLst>
              <a:ext uri="{FF2B5EF4-FFF2-40B4-BE49-F238E27FC236}">
                <a16:creationId xmlns:a16="http://schemas.microsoft.com/office/drawing/2014/main" id="{DAF215E9-0D67-4732-AB6E-E763194A16CD}"/>
              </a:ext>
            </a:extLst>
          </p:cNvPr>
          <p:cNvSpPr txBox="1"/>
          <p:nvPr/>
        </p:nvSpPr>
        <p:spPr>
          <a:xfrm>
            <a:off x="299758" y="2603207"/>
            <a:ext cx="1393144"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Energy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Temperature changes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Transferring energy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Controlling transfers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Power and efficiency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Paying for energy</a:t>
            </a:r>
          </a:p>
        </p:txBody>
      </p:sp>
      <p:sp>
        <p:nvSpPr>
          <p:cNvPr id="71" name="TextBox 70">
            <a:extLst>
              <a:ext uri="{FF2B5EF4-FFF2-40B4-BE49-F238E27FC236}">
                <a16:creationId xmlns:a16="http://schemas.microsoft.com/office/drawing/2014/main" id="{869244D6-D237-41CA-B499-3672386E6692}"/>
              </a:ext>
            </a:extLst>
          </p:cNvPr>
          <p:cNvSpPr txBox="1"/>
          <p:nvPr/>
        </p:nvSpPr>
        <p:spPr>
          <a:xfrm>
            <a:off x="2154420" y="3852818"/>
            <a:ext cx="1393144" cy="12772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Light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Light on the move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Reflection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Refraction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Cameras and eyes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Colour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72" name="TextBox 71">
            <a:extLst>
              <a:ext uri="{FF2B5EF4-FFF2-40B4-BE49-F238E27FC236}">
                <a16:creationId xmlns:a16="http://schemas.microsoft.com/office/drawing/2014/main" id="{D2F5370F-8EE5-477D-95B3-0258793D3DF9}"/>
              </a:ext>
            </a:extLst>
          </p:cNvPr>
          <p:cNvSpPr txBox="1"/>
          <p:nvPr/>
        </p:nvSpPr>
        <p:spPr>
          <a:xfrm>
            <a:off x="7524471" y="5470836"/>
            <a:ext cx="3680303" cy="161582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Sound and Hearing</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Sound waves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F</a:t>
            </a:r>
            <a:r>
              <a:rPr kumimoji="0" lang="en-GB" sz="1100" i="0" strike="noStrike" kern="1200" cap="none" spc="0" normalizeH="0" baseline="0" noProof="0" dirty="0" err="1">
                <a:ln>
                  <a:noFill/>
                </a:ln>
                <a:solidFill>
                  <a:srgbClr val="0070C0"/>
                </a:solidFill>
                <a:effectLst/>
                <a:uLnTx/>
                <a:uFillTx/>
                <a:latin typeface="Calibri" panose="020F0502020204030204"/>
                <a:ea typeface="+mn-ea"/>
                <a:cs typeface="+mn-cs"/>
              </a:rPr>
              <a:t>requencies</a:t>
            </a: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 of sound waves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Sound waves’ shape and characteristics.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Sound travels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sound is made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sound is detected by microphones and the ear-drum</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Auditory range of humans and animals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238DD909-98F9-40AD-975E-14F2C93C5A25}"/>
              </a:ext>
            </a:extLst>
          </p:cNvPr>
          <p:cNvPicPr>
            <a:picLocks noChangeAspect="1"/>
          </p:cNvPicPr>
          <p:nvPr/>
        </p:nvPicPr>
        <p:blipFill>
          <a:blip r:embed="rId10"/>
          <a:stretch>
            <a:fillRect/>
          </a:stretch>
        </p:blipFill>
        <p:spPr>
          <a:xfrm>
            <a:off x="1447100" y="2489856"/>
            <a:ext cx="615705" cy="615705"/>
          </a:xfrm>
          <a:prstGeom prst="rect">
            <a:avLst/>
          </a:prstGeom>
        </p:spPr>
      </p:pic>
      <p:pic>
        <p:nvPicPr>
          <p:cNvPr id="1032" name="Picture 8" descr="Sound Icon PNG Images, Vectors Free Download - Pngtree">
            <a:extLst>
              <a:ext uri="{FF2B5EF4-FFF2-40B4-BE49-F238E27FC236}">
                <a16:creationId xmlns:a16="http://schemas.microsoft.com/office/drawing/2014/main" id="{4AA23485-7753-47DB-A74A-160015B28D6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71307" y="5679035"/>
            <a:ext cx="604728" cy="6047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5E4D94F-CE95-43C8-91A9-861EA53026B1}"/>
              </a:ext>
            </a:extLst>
          </p:cNvPr>
          <p:cNvSpPr txBox="1"/>
          <p:nvPr/>
        </p:nvSpPr>
        <p:spPr>
          <a:xfrm>
            <a:off x="299284" y="6123673"/>
            <a:ext cx="108489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Bahnschrift" panose="020B0502040204020203" pitchFamily="34" charset="0"/>
                <a:ea typeface="+mn-ea"/>
                <a:cs typeface="+mn-cs"/>
              </a:rPr>
              <a:t>Year 8 Science</a:t>
            </a:r>
          </a:p>
        </p:txBody>
      </p:sp>
      <p:sp>
        <p:nvSpPr>
          <p:cNvPr id="3" name="Oval 2">
            <a:extLst>
              <a:ext uri="{FF2B5EF4-FFF2-40B4-BE49-F238E27FC236}">
                <a16:creationId xmlns:a16="http://schemas.microsoft.com/office/drawing/2014/main" id="{BFC7CC8A-BC80-47E9-A285-96E142CC6A47}"/>
              </a:ext>
            </a:extLst>
          </p:cNvPr>
          <p:cNvSpPr/>
          <p:nvPr/>
        </p:nvSpPr>
        <p:spPr>
          <a:xfrm>
            <a:off x="221978" y="856987"/>
            <a:ext cx="195518" cy="224846"/>
          </a:xfrm>
          <a:prstGeom prst="ellipse">
            <a:avLst/>
          </a:prstGeom>
          <a:solidFill>
            <a:schemeClr val="accent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C3C36E40-5ACE-4693-828F-52188D937C86}"/>
              </a:ext>
            </a:extLst>
          </p:cNvPr>
          <p:cNvSpPr/>
          <p:nvPr/>
        </p:nvSpPr>
        <p:spPr>
          <a:xfrm>
            <a:off x="221978" y="1127234"/>
            <a:ext cx="195518" cy="224846"/>
          </a:xfrm>
          <a:prstGeom prst="ellipse">
            <a:avLst/>
          </a:prstGeom>
          <a:solidFill>
            <a:srgbClr val="0070C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D30398BD-0844-4454-A64A-B173B5443E4C}"/>
              </a:ext>
            </a:extLst>
          </p:cNvPr>
          <p:cNvSpPr/>
          <p:nvPr/>
        </p:nvSpPr>
        <p:spPr>
          <a:xfrm>
            <a:off x="221978" y="1388845"/>
            <a:ext cx="195518" cy="224846"/>
          </a:xfrm>
          <a:prstGeom prst="ellipse">
            <a:avLst/>
          </a:prstGeom>
          <a:solidFill>
            <a:srgbClr val="00B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FE052436-8486-4B51-AC15-A2866D5EC9B3}"/>
              </a:ext>
            </a:extLst>
          </p:cNvPr>
          <p:cNvSpPr txBox="1"/>
          <p:nvPr/>
        </p:nvSpPr>
        <p:spPr>
          <a:xfrm>
            <a:off x="390672" y="878828"/>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Chemistry </a:t>
            </a:r>
          </a:p>
        </p:txBody>
      </p:sp>
      <p:sp>
        <p:nvSpPr>
          <p:cNvPr id="77" name="TextBox 76">
            <a:extLst>
              <a:ext uri="{FF2B5EF4-FFF2-40B4-BE49-F238E27FC236}">
                <a16:creationId xmlns:a16="http://schemas.microsoft.com/office/drawing/2014/main" id="{664A276D-A8CF-48B7-8D70-781559ECC88B}"/>
              </a:ext>
            </a:extLst>
          </p:cNvPr>
          <p:cNvSpPr txBox="1"/>
          <p:nvPr/>
        </p:nvSpPr>
        <p:spPr>
          <a:xfrm>
            <a:off x="402550" y="1132618"/>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Physics  </a:t>
            </a:r>
          </a:p>
        </p:txBody>
      </p:sp>
      <p:sp>
        <p:nvSpPr>
          <p:cNvPr id="78" name="TextBox 77">
            <a:extLst>
              <a:ext uri="{FF2B5EF4-FFF2-40B4-BE49-F238E27FC236}">
                <a16:creationId xmlns:a16="http://schemas.microsoft.com/office/drawing/2014/main" id="{AF7B4547-2A53-4054-910D-2828759BA7B7}"/>
              </a:ext>
            </a:extLst>
          </p:cNvPr>
          <p:cNvSpPr txBox="1"/>
          <p:nvPr/>
        </p:nvSpPr>
        <p:spPr>
          <a:xfrm>
            <a:off x="404745" y="1377475"/>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Biology  </a:t>
            </a:r>
          </a:p>
        </p:txBody>
      </p:sp>
      <p:sp>
        <p:nvSpPr>
          <p:cNvPr id="79" name="TextBox 78">
            <a:extLst>
              <a:ext uri="{FF2B5EF4-FFF2-40B4-BE49-F238E27FC236}">
                <a16:creationId xmlns:a16="http://schemas.microsoft.com/office/drawing/2014/main" id="{19ACCFF3-3042-4616-B485-965016BB83FC}"/>
              </a:ext>
            </a:extLst>
          </p:cNvPr>
          <p:cNvSpPr txBox="1"/>
          <p:nvPr/>
        </p:nvSpPr>
        <p:spPr>
          <a:xfrm>
            <a:off x="5099448" y="3910608"/>
            <a:ext cx="1851517"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srgbClr val="002060"/>
                </a:solidFill>
                <a:effectLst/>
                <a:uLnTx/>
                <a:uFillTx/>
                <a:latin typeface="Calibri" panose="020F0502020204030204"/>
                <a:ea typeface="+mn-ea"/>
                <a:cs typeface="+mn-cs"/>
              </a:rPr>
              <a:t>World Science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a:ea typeface="+mn-ea"/>
                <a:cs typeface="+mn-cs"/>
              </a:rPr>
              <a:t>Fri, 10 Nov 2023</a:t>
            </a:r>
          </a:p>
        </p:txBody>
      </p:sp>
      <p:pic>
        <p:nvPicPr>
          <p:cNvPr id="11" name="Picture 2" descr="world science day vector illustration 5479486 Vector Art at Vecteezy">
            <a:extLst>
              <a:ext uri="{FF2B5EF4-FFF2-40B4-BE49-F238E27FC236}">
                <a16:creationId xmlns:a16="http://schemas.microsoft.com/office/drawing/2014/main" id="{A2EDF053-4BB6-4CF5-A653-34C061AB103C}"/>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5618" t="6398" r="16505" b="27288"/>
          <a:stretch/>
        </p:blipFill>
        <p:spPr bwMode="auto">
          <a:xfrm>
            <a:off x="6789638" y="3910602"/>
            <a:ext cx="977933" cy="95541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Alternative Careers in Science">
            <a:extLst>
              <a:ext uri="{FF2B5EF4-FFF2-40B4-BE49-F238E27FC236}">
                <a16:creationId xmlns:a16="http://schemas.microsoft.com/office/drawing/2014/main" id="{8BBF4CC8-D1F2-404A-B4EB-25E8358016F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894564" y="3012844"/>
            <a:ext cx="1617271" cy="216236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79">
            <a:extLst>
              <a:ext uri="{FF2B5EF4-FFF2-40B4-BE49-F238E27FC236}">
                <a16:creationId xmlns:a16="http://schemas.microsoft.com/office/drawing/2014/main" id="{AD3580BC-D784-4782-B1D5-A3C407080BCD}"/>
              </a:ext>
            </a:extLst>
          </p:cNvPr>
          <p:cNvSpPr txBox="1"/>
          <p:nvPr/>
        </p:nvSpPr>
        <p:spPr>
          <a:xfrm>
            <a:off x="8759502" y="2940929"/>
            <a:ext cx="1457858"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Careers in Science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Scientist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Chemistry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Chemist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Microbiologist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Meteorologist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Zoology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Forensic science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Astronomer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Geologist</a:t>
            </a:r>
          </a:p>
        </p:txBody>
      </p:sp>
      <p:sp>
        <p:nvSpPr>
          <p:cNvPr id="81" name="TextBox 80">
            <a:extLst>
              <a:ext uri="{FF2B5EF4-FFF2-40B4-BE49-F238E27FC236}">
                <a16:creationId xmlns:a16="http://schemas.microsoft.com/office/drawing/2014/main" id="{CEFBAFC4-90E0-4187-8F29-8D5C130474C0}"/>
              </a:ext>
            </a:extLst>
          </p:cNvPr>
          <p:cNvSpPr txBox="1"/>
          <p:nvPr/>
        </p:nvSpPr>
        <p:spPr>
          <a:xfrm>
            <a:off x="1434124" y="5005282"/>
            <a:ext cx="2665419" cy="161582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Heating and Cooling</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changes temperature affect motion and spacing of particles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internal energy stored in materials.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heating and cooling causes changes of state.</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How temperature affects shape and density,</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i="0" strike="noStrike" kern="1200" cap="none" spc="0" normalizeH="0" baseline="0" noProof="0" dirty="0">
                <a:ln>
                  <a:noFill/>
                </a:ln>
                <a:solidFill>
                  <a:srgbClr val="0070C0"/>
                </a:solidFill>
                <a:effectLst/>
                <a:uLnTx/>
                <a:uFillTx/>
                <a:latin typeface="Calibri" panose="020F0502020204030204"/>
                <a:ea typeface="+mn-ea"/>
                <a:cs typeface="+mn-cs"/>
              </a:rPr>
              <a:t>Heating and Cooling Curves.</a:t>
            </a:r>
          </a:p>
        </p:txBody>
      </p:sp>
    </p:spTree>
    <p:extLst>
      <p:ext uri="{BB962C8B-B14F-4D97-AF65-F5344CB8AC3E}">
        <p14:creationId xmlns:p14="http://schemas.microsoft.com/office/powerpoint/2010/main" val="3233606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2C2EA65C-CA1F-40C5-83BE-64F3E9AB33AA}"/>
              </a:ext>
            </a:extLst>
          </p:cNvPr>
          <p:cNvGrpSpPr/>
          <p:nvPr/>
        </p:nvGrpSpPr>
        <p:grpSpPr>
          <a:xfrm>
            <a:off x="2877494" y="1844683"/>
            <a:ext cx="6956510" cy="3382986"/>
            <a:chOff x="2249359" y="2305589"/>
            <a:chExt cx="7728733" cy="2834645"/>
          </a:xfrm>
        </p:grpSpPr>
        <p:grpSp>
          <p:nvGrpSpPr>
            <p:cNvPr id="13" name="Group 12">
              <a:extLst>
                <a:ext uri="{FF2B5EF4-FFF2-40B4-BE49-F238E27FC236}">
                  <a16:creationId xmlns:a16="http://schemas.microsoft.com/office/drawing/2014/main" id="{425DB897-F32F-412D-A261-6EC186631061}"/>
                </a:ext>
              </a:extLst>
            </p:cNvPr>
            <p:cNvGrpSpPr/>
            <p:nvPr/>
          </p:nvGrpSpPr>
          <p:grpSpPr>
            <a:xfrm>
              <a:off x="2249359" y="2305589"/>
              <a:ext cx="7728733" cy="2834645"/>
              <a:chOff x="1475820" y="2305589"/>
              <a:chExt cx="7728733" cy="2834645"/>
            </a:xfrm>
          </p:grpSpPr>
          <p:sp>
            <p:nvSpPr>
              <p:cNvPr id="7" name="Arc 6">
                <a:extLst>
                  <a:ext uri="{FF2B5EF4-FFF2-40B4-BE49-F238E27FC236}">
                    <a16:creationId xmlns:a16="http://schemas.microsoft.com/office/drawing/2014/main" id="{BA91558A-868E-4BAB-A985-3853974396E1}"/>
                  </a:ext>
                </a:extLst>
              </p:cNvPr>
              <p:cNvSpPr/>
              <p:nvPr/>
            </p:nvSpPr>
            <p:spPr>
              <a:xfrm>
                <a:off x="6186325" y="230559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Arc 37">
                <a:extLst>
                  <a:ext uri="{FF2B5EF4-FFF2-40B4-BE49-F238E27FC236}">
                    <a16:creationId xmlns:a16="http://schemas.microsoft.com/office/drawing/2014/main" id="{4E7EC504-D364-49F4-9BCD-39BD9340E988}"/>
                  </a:ext>
                </a:extLst>
              </p:cNvPr>
              <p:cNvSpPr/>
              <p:nvPr/>
            </p:nvSpPr>
            <p:spPr>
              <a:xfrm rot="10800000">
                <a:off x="3011873" y="3722914"/>
                <a:ext cx="1417320" cy="1417320"/>
              </a:xfrm>
              <a:prstGeom prst="arc">
                <a:avLst>
                  <a:gd name="adj1" fmla="val 16211550"/>
                  <a:gd name="adj2" fmla="val 5391112"/>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9" name="Straight Connector 8">
                <a:extLst>
                  <a:ext uri="{FF2B5EF4-FFF2-40B4-BE49-F238E27FC236}">
                    <a16:creationId xmlns:a16="http://schemas.microsoft.com/office/drawing/2014/main" id="{ECB72E78-9188-4053-B2B2-F2FB7A719315}"/>
                  </a:ext>
                </a:extLst>
              </p:cNvPr>
              <p:cNvCxnSpPr>
                <a:cxnSpLocks/>
              </p:cNvCxnSpPr>
              <p:nvPr/>
            </p:nvCxnSpPr>
            <p:spPr>
              <a:xfrm flipV="1">
                <a:off x="3685084" y="3722912"/>
                <a:ext cx="3245350" cy="4"/>
              </a:xfrm>
              <a:prstGeom prst="line">
                <a:avLst/>
              </a:prstGeom>
              <a:ln w="6350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4E57699-59F1-4F0D-827E-E23691CF6BD8}"/>
                  </a:ext>
                </a:extLst>
              </p:cNvPr>
              <p:cNvCxnSpPr>
                <a:cxnSpLocks/>
                <a:stCxn id="38" idx="0"/>
              </p:cNvCxnSpPr>
              <p:nvPr/>
            </p:nvCxnSpPr>
            <p:spPr>
              <a:xfrm>
                <a:off x="3718153" y="5140230"/>
                <a:ext cx="5486400" cy="0"/>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70A1428-84CC-41EE-A06C-C0EFD78BCB89}"/>
                  </a:ext>
                </a:extLst>
              </p:cNvPr>
              <p:cNvCxnSpPr/>
              <p:nvPr/>
            </p:nvCxnSpPr>
            <p:spPr>
              <a:xfrm>
                <a:off x="1475820" y="2305589"/>
                <a:ext cx="5486400" cy="4"/>
              </a:xfrm>
              <a:prstGeom prst="line">
                <a:avLst/>
              </a:prstGeom>
              <a:ln w="635000" cap="rnd">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9F295EA6-9373-4E6A-971B-1D1A52E16064}"/>
                </a:ext>
              </a:extLst>
            </p:cNvPr>
            <p:cNvGrpSpPr/>
            <p:nvPr/>
          </p:nvGrpSpPr>
          <p:grpSpPr>
            <a:xfrm>
              <a:off x="2249359" y="2305589"/>
              <a:ext cx="7646957" cy="2834645"/>
              <a:chOff x="1475820" y="2305589"/>
              <a:chExt cx="7646957" cy="2834645"/>
            </a:xfrm>
          </p:grpSpPr>
          <p:sp>
            <p:nvSpPr>
              <p:cNvPr id="28" name="Arc 27">
                <a:extLst>
                  <a:ext uri="{FF2B5EF4-FFF2-40B4-BE49-F238E27FC236}">
                    <a16:creationId xmlns:a16="http://schemas.microsoft.com/office/drawing/2014/main" id="{F2E49456-4956-4891-9EE2-EE4551A71AFA}"/>
                  </a:ext>
                </a:extLst>
              </p:cNvPr>
              <p:cNvSpPr/>
              <p:nvPr/>
            </p:nvSpPr>
            <p:spPr>
              <a:xfrm>
                <a:off x="6186325" y="230559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Arc 28">
                <a:extLst>
                  <a:ext uri="{FF2B5EF4-FFF2-40B4-BE49-F238E27FC236}">
                    <a16:creationId xmlns:a16="http://schemas.microsoft.com/office/drawing/2014/main" id="{CCD3104B-4EC0-4732-976B-E61B97F1EEDD}"/>
                  </a:ext>
                </a:extLst>
              </p:cNvPr>
              <p:cNvSpPr/>
              <p:nvPr/>
            </p:nvSpPr>
            <p:spPr>
              <a:xfrm rot="10800000">
                <a:off x="2930098" y="3722914"/>
                <a:ext cx="1417320" cy="1417320"/>
              </a:xfrm>
              <a:prstGeom prst="arc">
                <a:avLst>
                  <a:gd name="adj1" fmla="val 16211550"/>
                  <a:gd name="adj2" fmla="val 5391112"/>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30" name="Straight Connector 29">
                <a:extLst>
                  <a:ext uri="{FF2B5EF4-FFF2-40B4-BE49-F238E27FC236}">
                    <a16:creationId xmlns:a16="http://schemas.microsoft.com/office/drawing/2014/main" id="{C2655F35-FEEA-48D3-8653-958B1F07682E}"/>
                  </a:ext>
                </a:extLst>
              </p:cNvPr>
              <p:cNvCxnSpPr>
                <a:cxnSpLocks/>
                <a:endCxn id="28" idx="2"/>
              </p:cNvCxnSpPr>
              <p:nvPr/>
            </p:nvCxnSpPr>
            <p:spPr>
              <a:xfrm flipV="1">
                <a:off x="3685084" y="3722912"/>
                <a:ext cx="3211733" cy="7"/>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66702A1-B247-4A57-80A9-A8B943239AC6}"/>
                  </a:ext>
                </a:extLst>
              </p:cNvPr>
              <p:cNvCxnSpPr>
                <a:cxnSpLocks/>
                <a:stCxn id="38" idx="0"/>
              </p:cNvCxnSpPr>
              <p:nvPr/>
            </p:nvCxnSpPr>
            <p:spPr>
              <a:xfrm>
                <a:off x="3718153" y="5140230"/>
                <a:ext cx="540462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13FD9F-1DD5-41DA-8405-8E73E998EF78}"/>
                  </a:ext>
                </a:extLst>
              </p:cNvPr>
              <p:cNvCxnSpPr>
                <a:cxnSpLocks/>
              </p:cNvCxnSpPr>
              <p:nvPr/>
            </p:nvCxnSpPr>
            <p:spPr>
              <a:xfrm>
                <a:off x="1475820" y="2305589"/>
                <a:ext cx="5306914" cy="0"/>
              </a:xfrm>
              <a:prstGeom prst="line">
                <a:avLst/>
              </a:prstGeom>
              <a:ln w="47625">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sp>
        <p:nvSpPr>
          <p:cNvPr id="89" name="Arc 88">
            <a:extLst>
              <a:ext uri="{FF2B5EF4-FFF2-40B4-BE49-F238E27FC236}">
                <a16:creationId xmlns:a16="http://schemas.microsoft.com/office/drawing/2014/main" id="{9ED5088A-9F28-4B05-8020-8D5FE0968BD2}"/>
              </a:ext>
            </a:extLst>
          </p:cNvPr>
          <p:cNvSpPr/>
          <p:nvPr/>
        </p:nvSpPr>
        <p:spPr>
          <a:xfrm rot="10800000">
            <a:off x="4715406" y="3945669"/>
            <a:ext cx="442438" cy="838179"/>
          </a:xfrm>
          <a:prstGeom prst="arc">
            <a:avLst>
              <a:gd name="adj1" fmla="val 16211550"/>
              <a:gd name="adj2" fmla="val 5391112"/>
            </a:avLst>
          </a:prstGeom>
          <a:ln w="22225">
            <a:solidFill>
              <a:srgbClr val="00B09B"/>
            </a:solidFill>
            <a:prstDash val="sysDash"/>
            <a:head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0" name="Arc 89">
            <a:extLst>
              <a:ext uri="{FF2B5EF4-FFF2-40B4-BE49-F238E27FC236}">
                <a16:creationId xmlns:a16="http://schemas.microsoft.com/office/drawing/2014/main" id="{4E010217-4374-4F88-89CA-F8F336E6FB11}"/>
              </a:ext>
            </a:extLst>
          </p:cNvPr>
          <p:cNvSpPr/>
          <p:nvPr/>
        </p:nvSpPr>
        <p:spPr>
          <a:xfrm>
            <a:off x="7483795" y="2289871"/>
            <a:ext cx="465999" cy="767976"/>
          </a:xfrm>
          <a:prstGeom prst="arc">
            <a:avLst>
              <a:gd name="adj1" fmla="val 15955398"/>
              <a:gd name="adj2" fmla="val 5391112"/>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92" name="Straight Arrow Connector 91">
            <a:extLst>
              <a:ext uri="{FF2B5EF4-FFF2-40B4-BE49-F238E27FC236}">
                <a16:creationId xmlns:a16="http://schemas.microsoft.com/office/drawing/2014/main" id="{AC8433A8-79C4-45BA-A932-25675C38CA10}"/>
              </a:ext>
            </a:extLst>
          </p:cNvPr>
          <p:cNvCxnSpPr/>
          <p:nvPr/>
        </p:nvCxnSpPr>
        <p:spPr>
          <a:xfrm>
            <a:off x="4866018" y="2297056"/>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11" name="Straight Arrow Connector 110">
            <a:extLst>
              <a:ext uri="{FF2B5EF4-FFF2-40B4-BE49-F238E27FC236}">
                <a16:creationId xmlns:a16="http://schemas.microsoft.com/office/drawing/2014/main" id="{B6377E5F-7FCE-4BD5-BF88-2A5DB306AA11}"/>
              </a:ext>
            </a:extLst>
          </p:cNvPr>
          <p:cNvCxnSpPr/>
          <p:nvPr/>
        </p:nvCxnSpPr>
        <p:spPr>
          <a:xfrm>
            <a:off x="2714009" y="2297035"/>
            <a:ext cx="1190951" cy="0"/>
          </a:xfrm>
          <a:prstGeom prst="straightConnector1">
            <a:avLst/>
          </a:prstGeom>
          <a:ln w="22225">
            <a:solidFill>
              <a:srgbClr val="00B09B"/>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1694011" y="988191"/>
            <a:ext cx="845284" cy="778266"/>
          </a:xfrm>
          <a:prstGeom prst="rect">
            <a:avLst/>
          </a:prstGeom>
        </p:spPr>
      </p:pic>
      <p:pic>
        <p:nvPicPr>
          <p:cNvPr id="23" name="Picture 22"/>
          <p:cNvPicPr>
            <a:picLocks noChangeAspect="1"/>
          </p:cNvPicPr>
          <p:nvPr/>
        </p:nvPicPr>
        <p:blipFill>
          <a:blip r:embed="rId4"/>
          <a:stretch>
            <a:fillRect/>
          </a:stretch>
        </p:blipFill>
        <p:spPr>
          <a:xfrm>
            <a:off x="10895461" y="4989056"/>
            <a:ext cx="969315" cy="806734"/>
          </a:xfrm>
          <a:prstGeom prst="rect">
            <a:avLst/>
          </a:prstGeom>
        </p:spPr>
      </p:pic>
      <p:sp>
        <p:nvSpPr>
          <p:cNvPr id="34" name="TextBox 33">
            <a:extLst>
              <a:ext uri="{FF2B5EF4-FFF2-40B4-BE49-F238E27FC236}">
                <a16:creationId xmlns:a16="http://schemas.microsoft.com/office/drawing/2014/main" id="{72130652-C8F7-475D-95AA-77AF067AFAA1}"/>
              </a:ext>
            </a:extLst>
          </p:cNvPr>
          <p:cNvSpPr txBox="1"/>
          <p:nvPr/>
        </p:nvSpPr>
        <p:spPr>
          <a:xfrm>
            <a:off x="10271307" y="89316"/>
            <a:ext cx="1866935" cy="2893100"/>
          </a:xfrm>
          <a:prstGeom prst="rect">
            <a:avLst/>
          </a:prstGeom>
          <a:noFill/>
          <a:ln w="254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Curriculum Intent: </a:t>
            </a: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In Science we plan a curriculum which is broad, balanced and well informed, designed to match the full range of pupils’ needs and to ensure highly effective continuity and progression in their learning. The curriculum equips pupils in all year groups with an excellent balance of subject knowledge and understanding, and the skills of scientific enquiry. To enable them have an awareness of the scientific society in which they live.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The context in which science is taught is relevant to pupils’ lives, capture their interest and reflects current science from the worlds of industry, research and other science-based endeavours such as health care but is also flexible to allow current science topics that make the news to be understood.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srgbClr val="282828"/>
                </a:solidFill>
                <a:effectLst/>
                <a:uLnTx/>
                <a:uFillTx/>
                <a:latin typeface="Arial" panose="020B0604020202020204" pitchFamily="34" charset="0"/>
                <a:ea typeface="+mn-ea"/>
                <a:cs typeface="+mn-cs"/>
              </a:rPr>
              <a:t>In key stage 3, sufficient time and high quality practical resources are used to teach science through practical investigation and illustrations are provided, that promote pupils understanding and progression.</a:t>
            </a:r>
          </a:p>
        </p:txBody>
      </p:sp>
      <p:pic>
        <p:nvPicPr>
          <p:cNvPr id="39" name="Picture 38">
            <a:extLst>
              <a:ext uri="{FF2B5EF4-FFF2-40B4-BE49-F238E27FC236}">
                <a16:creationId xmlns:a16="http://schemas.microsoft.com/office/drawing/2014/main" id="{68E6E7DD-CE97-472B-8E4A-862CE92ECC3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07511" y="1475241"/>
            <a:ext cx="423450" cy="711307"/>
          </a:xfrm>
          <a:prstGeom prst="rect">
            <a:avLst/>
          </a:prstGeom>
        </p:spPr>
      </p:pic>
      <p:pic>
        <p:nvPicPr>
          <p:cNvPr id="40" name="Picture 39">
            <a:extLst>
              <a:ext uri="{FF2B5EF4-FFF2-40B4-BE49-F238E27FC236}">
                <a16:creationId xmlns:a16="http://schemas.microsoft.com/office/drawing/2014/main" id="{0561A6D7-4081-439A-941C-19830E403DED}"/>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738531" y="4549402"/>
            <a:ext cx="420490" cy="706335"/>
          </a:xfrm>
          <a:prstGeom prst="rect">
            <a:avLst/>
          </a:prstGeom>
        </p:spPr>
      </p:pic>
      <p:grpSp>
        <p:nvGrpSpPr>
          <p:cNvPr id="26" name="Group 25">
            <a:extLst>
              <a:ext uri="{FF2B5EF4-FFF2-40B4-BE49-F238E27FC236}">
                <a16:creationId xmlns:a16="http://schemas.microsoft.com/office/drawing/2014/main" id="{868B173B-501D-419E-9DDD-018E8A4A7F60}"/>
              </a:ext>
            </a:extLst>
          </p:cNvPr>
          <p:cNvGrpSpPr/>
          <p:nvPr/>
        </p:nvGrpSpPr>
        <p:grpSpPr>
          <a:xfrm>
            <a:off x="4114369" y="3034926"/>
            <a:ext cx="574436" cy="494933"/>
            <a:chOff x="0" y="0"/>
            <a:chExt cx="2090057" cy="1515292"/>
          </a:xfrm>
          <a:solidFill>
            <a:srgbClr val="00B050"/>
          </a:solidFill>
        </p:grpSpPr>
        <p:sp>
          <p:nvSpPr>
            <p:cNvPr id="33" name="Rectangle: Rounded Corners 32">
              <a:extLst>
                <a:ext uri="{FF2B5EF4-FFF2-40B4-BE49-F238E27FC236}">
                  <a16:creationId xmlns:a16="http://schemas.microsoft.com/office/drawing/2014/main" id="{43B34AD4-49DA-4125-9267-F3F7F7E4CF07}"/>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3+4</a:t>
              </a:r>
            </a:p>
          </p:txBody>
        </p:sp>
        <p:sp>
          <p:nvSpPr>
            <p:cNvPr id="36" name="Flowchart: Manual Operation 35">
              <a:extLst>
                <a:ext uri="{FF2B5EF4-FFF2-40B4-BE49-F238E27FC236}">
                  <a16:creationId xmlns:a16="http://schemas.microsoft.com/office/drawing/2014/main" id="{58895CFF-3DA2-42C7-9D1A-4CE622516988}"/>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3" name="Group 42">
            <a:extLst>
              <a:ext uri="{FF2B5EF4-FFF2-40B4-BE49-F238E27FC236}">
                <a16:creationId xmlns:a16="http://schemas.microsoft.com/office/drawing/2014/main" id="{F18F1CCC-0CF3-41A5-9FA6-6FBC13A8C8B2}"/>
              </a:ext>
            </a:extLst>
          </p:cNvPr>
          <p:cNvGrpSpPr/>
          <p:nvPr/>
        </p:nvGrpSpPr>
        <p:grpSpPr>
          <a:xfrm>
            <a:off x="4380898" y="4972352"/>
            <a:ext cx="574436" cy="477225"/>
            <a:chOff x="0" y="0"/>
            <a:chExt cx="2090057" cy="1461077"/>
          </a:xfrm>
          <a:solidFill>
            <a:srgbClr val="00B050"/>
          </a:solidFill>
        </p:grpSpPr>
        <p:sp>
          <p:nvSpPr>
            <p:cNvPr id="44" name="Rectangle: Rounded Corners 43">
              <a:extLst>
                <a:ext uri="{FF2B5EF4-FFF2-40B4-BE49-F238E27FC236}">
                  <a16:creationId xmlns:a16="http://schemas.microsoft.com/office/drawing/2014/main" id="{872DB787-E97C-4F0E-91C0-27EDDA0B5781}"/>
                </a:ext>
              </a:extLst>
            </p:cNvPr>
            <p:cNvSpPr/>
            <p:nvPr/>
          </p:nvSpPr>
          <p:spPr>
            <a:xfrm>
              <a:off x="0" y="0"/>
              <a:ext cx="2090057" cy="600893"/>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5+6</a:t>
              </a:r>
            </a:p>
          </p:txBody>
        </p:sp>
        <p:sp>
          <p:nvSpPr>
            <p:cNvPr id="45" name="Flowchart: Manual Operation 44">
              <a:extLst>
                <a:ext uri="{FF2B5EF4-FFF2-40B4-BE49-F238E27FC236}">
                  <a16:creationId xmlns:a16="http://schemas.microsoft.com/office/drawing/2014/main" id="{BEE03ECF-2EBC-4320-A8FB-B33DF4C1E7CA}"/>
                </a:ext>
              </a:extLst>
            </p:cNvPr>
            <p:cNvSpPr/>
            <p:nvPr/>
          </p:nvSpPr>
          <p:spPr>
            <a:xfrm>
              <a:off x="888357" y="520550"/>
              <a:ext cx="365759" cy="940527"/>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77972B86-B9FC-4B80-A0F9-3A69DFC5145E}"/>
              </a:ext>
            </a:extLst>
          </p:cNvPr>
          <p:cNvGrpSpPr/>
          <p:nvPr/>
        </p:nvGrpSpPr>
        <p:grpSpPr>
          <a:xfrm>
            <a:off x="3835409" y="1382864"/>
            <a:ext cx="574436" cy="494933"/>
            <a:chOff x="0" y="0"/>
            <a:chExt cx="2090057" cy="1515292"/>
          </a:xfrm>
          <a:solidFill>
            <a:srgbClr val="00B050"/>
          </a:solidFill>
        </p:grpSpPr>
        <p:sp>
          <p:nvSpPr>
            <p:cNvPr id="50" name="Rectangle: Rounded Corners 49">
              <a:extLst>
                <a:ext uri="{FF2B5EF4-FFF2-40B4-BE49-F238E27FC236}">
                  <a16:creationId xmlns:a16="http://schemas.microsoft.com/office/drawing/2014/main" id="{9E7E4789-B6AA-49C0-9E1A-A8F466E78658}"/>
                </a:ext>
              </a:extLst>
            </p:cNvPr>
            <p:cNvSpPr/>
            <p:nvPr/>
          </p:nvSpPr>
          <p:spPr>
            <a:xfrm>
              <a:off x="0" y="0"/>
              <a:ext cx="2090057" cy="600892"/>
            </a:xfrm>
            <a:prstGeom prst="roundRect">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HAT 1+2</a:t>
              </a:r>
            </a:p>
          </p:txBody>
        </p:sp>
        <p:sp>
          <p:nvSpPr>
            <p:cNvPr id="51" name="Flowchart: Manual Operation 50">
              <a:extLst>
                <a:ext uri="{FF2B5EF4-FFF2-40B4-BE49-F238E27FC236}">
                  <a16:creationId xmlns:a16="http://schemas.microsoft.com/office/drawing/2014/main" id="{18B8A02E-C9CC-489D-B702-EAFDA45BB1BA}"/>
                </a:ext>
              </a:extLst>
            </p:cNvPr>
            <p:cNvSpPr/>
            <p:nvPr/>
          </p:nvSpPr>
          <p:spPr>
            <a:xfrm>
              <a:off x="894261" y="574766"/>
              <a:ext cx="365760" cy="940526"/>
            </a:xfrm>
            <a:prstGeom prst="flowChartManualOperation">
              <a:avLst/>
            </a:prstGeom>
            <a:grpFill/>
            <a:ln>
              <a:noFill/>
            </a:ln>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55" name="Group 54">
            <a:extLst>
              <a:ext uri="{FF2B5EF4-FFF2-40B4-BE49-F238E27FC236}">
                <a16:creationId xmlns:a16="http://schemas.microsoft.com/office/drawing/2014/main" id="{E174B2F1-3D27-4C33-8F1E-6B7DE600A04C}"/>
              </a:ext>
            </a:extLst>
          </p:cNvPr>
          <p:cNvGrpSpPr/>
          <p:nvPr/>
        </p:nvGrpSpPr>
        <p:grpSpPr>
          <a:xfrm rot="10222591">
            <a:off x="4452198" y="1451837"/>
            <a:ext cx="365850" cy="277944"/>
            <a:chOff x="1185603" y="2893143"/>
            <a:chExt cx="370255" cy="277945"/>
          </a:xfrm>
        </p:grpSpPr>
        <p:sp>
          <p:nvSpPr>
            <p:cNvPr id="56" name="Oval 55">
              <a:extLst>
                <a:ext uri="{FF2B5EF4-FFF2-40B4-BE49-F238E27FC236}">
                  <a16:creationId xmlns:a16="http://schemas.microsoft.com/office/drawing/2014/main" id="{93BA87E4-2B73-43B2-B56F-5BC94D323419}"/>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57" name="Straight Connector 56">
              <a:extLst>
                <a:ext uri="{FF2B5EF4-FFF2-40B4-BE49-F238E27FC236}">
                  <a16:creationId xmlns:a16="http://schemas.microsoft.com/office/drawing/2014/main" id="{E9BF9A33-F2CF-48A9-A54E-1C5480DA1128}"/>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4" name="Group 63">
            <a:extLst>
              <a:ext uri="{FF2B5EF4-FFF2-40B4-BE49-F238E27FC236}">
                <a16:creationId xmlns:a16="http://schemas.microsoft.com/office/drawing/2014/main" id="{D7398AE7-9E54-4329-A79B-66894CA88D21}"/>
              </a:ext>
            </a:extLst>
          </p:cNvPr>
          <p:cNvGrpSpPr/>
          <p:nvPr/>
        </p:nvGrpSpPr>
        <p:grpSpPr>
          <a:xfrm rot="3772175">
            <a:off x="3818243" y="3560849"/>
            <a:ext cx="365850" cy="277944"/>
            <a:chOff x="1185603" y="2893143"/>
            <a:chExt cx="370255" cy="277945"/>
          </a:xfrm>
        </p:grpSpPr>
        <p:sp>
          <p:nvSpPr>
            <p:cNvPr id="65" name="Oval 64">
              <a:extLst>
                <a:ext uri="{FF2B5EF4-FFF2-40B4-BE49-F238E27FC236}">
                  <a16:creationId xmlns:a16="http://schemas.microsoft.com/office/drawing/2014/main" id="{EB89061F-AB21-4BD0-84B3-B0AA46296193}"/>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6" name="Straight Connector 65">
              <a:extLst>
                <a:ext uri="{FF2B5EF4-FFF2-40B4-BE49-F238E27FC236}">
                  <a16:creationId xmlns:a16="http://schemas.microsoft.com/office/drawing/2014/main" id="{1A3AD423-033B-4AB2-A785-AC0D0DB33F66}"/>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grpSp>
        <p:nvGrpSpPr>
          <p:cNvPr id="67" name="Group 66">
            <a:extLst>
              <a:ext uri="{FF2B5EF4-FFF2-40B4-BE49-F238E27FC236}">
                <a16:creationId xmlns:a16="http://schemas.microsoft.com/office/drawing/2014/main" id="{316AD88B-A849-44A8-A154-726F6C4E1C13}"/>
              </a:ext>
            </a:extLst>
          </p:cNvPr>
          <p:cNvGrpSpPr/>
          <p:nvPr/>
        </p:nvGrpSpPr>
        <p:grpSpPr>
          <a:xfrm rot="727588">
            <a:off x="3997355" y="5304621"/>
            <a:ext cx="365850" cy="277944"/>
            <a:chOff x="1185603" y="2893143"/>
            <a:chExt cx="370255" cy="277945"/>
          </a:xfrm>
        </p:grpSpPr>
        <p:sp>
          <p:nvSpPr>
            <p:cNvPr id="68" name="Oval 67">
              <a:extLst>
                <a:ext uri="{FF2B5EF4-FFF2-40B4-BE49-F238E27FC236}">
                  <a16:creationId xmlns:a16="http://schemas.microsoft.com/office/drawing/2014/main" id="{E9D3F1DA-91B1-48CE-BEDD-801107A41A8E}"/>
                </a:ext>
              </a:extLst>
            </p:cNvPr>
            <p:cNvSpPr/>
            <p:nvPr/>
          </p:nvSpPr>
          <p:spPr>
            <a:xfrm rot="13365420">
              <a:off x="1389437" y="2893143"/>
              <a:ext cx="166421" cy="146794"/>
            </a:xfrm>
            <a:prstGeom prst="ellipse">
              <a:avLst/>
            </a:prstGeom>
            <a:solidFill>
              <a:srgbClr val="FFCC4C">
                <a:lumMod val="50000"/>
              </a:srgbClr>
            </a:solidFill>
            <a:ln w="12700" cap="flat" cmpd="sng" algn="ctr">
              <a:solidFill>
                <a:srgbClr val="FFCC4C">
                  <a:lumMod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69" name="Straight Connector 68">
              <a:extLst>
                <a:ext uri="{FF2B5EF4-FFF2-40B4-BE49-F238E27FC236}">
                  <a16:creationId xmlns:a16="http://schemas.microsoft.com/office/drawing/2014/main" id="{6C775125-2CFD-4BFB-B428-450C8F3277A9}"/>
                </a:ext>
              </a:extLst>
            </p:cNvPr>
            <p:cNvCxnSpPr>
              <a:cxnSpLocks/>
            </p:cNvCxnSpPr>
            <p:nvPr/>
          </p:nvCxnSpPr>
          <p:spPr>
            <a:xfrm flipH="1">
              <a:off x="1185603" y="2966540"/>
              <a:ext cx="287044" cy="204548"/>
            </a:xfrm>
            <a:prstGeom prst="line">
              <a:avLst/>
            </a:prstGeom>
            <a:noFill/>
            <a:ln w="28575" cap="flat" cmpd="sng" algn="ctr">
              <a:solidFill>
                <a:srgbClr val="FFCC4C">
                  <a:lumMod val="50000"/>
                </a:srgbClr>
              </a:solidFill>
              <a:prstDash val="solid"/>
              <a:miter lim="800000"/>
            </a:ln>
            <a:effectLst/>
          </p:spPr>
        </p:cxnSp>
      </p:grpSp>
      <p:sp>
        <p:nvSpPr>
          <p:cNvPr id="74" name="TextBox 73">
            <a:extLst>
              <a:ext uri="{FF2B5EF4-FFF2-40B4-BE49-F238E27FC236}">
                <a16:creationId xmlns:a16="http://schemas.microsoft.com/office/drawing/2014/main" id="{E0CF1152-614C-4A2E-B609-44FE7FAB68BF}"/>
              </a:ext>
            </a:extLst>
          </p:cNvPr>
          <p:cNvSpPr txBox="1"/>
          <p:nvPr/>
        </p:nvSpPr>
        <p:spPr>
          <a:xfrm>
            <a:off x="2506475" y="103839"/>
            <a:ext cx="188573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Inheritance and Selection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dirty="0">
              <a:solidFill>
                <a:srgbClr val="00B050"/>
              </a:solidFill>
              <a:latin typeface="Calibri" panose="020F0502020204030204"/>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Variation, DNA, Genes and Chromosomes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Inheritance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Natural and artificial selection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Evolution</a:t>
            </a:r>
          </a:p>
        </p:txBody>
      </p:sp>
      <p:pic>
        <p:nvPicPr>
          <p:cNvPr id="84" name="Picture 83">
            <a:extLst>
              <a:ext uri="{FF2B5EF4-FFF2-40B4-BE49-F238E27FC236}">
                <a16:creationId xmlns:a16="http://schemas.microsoft.com/office/drawing/2014/main" id="{DE76CCA4-AE4F-4EC9-AD78-5A9D586E6C6A}"/>
              </a:ext>
            </a:extLst>
          </p:cNvPr>
          <p:cNvPicPr>
            <a:picLocks noChangeAspect="1"/>
          </p:cNvPicPr>
          <p:nvPr/>
        </p:nvPicPr>
        <p:blipFill>
          <a:blip r:embed="rId9"/>
          <a:stretch>
            <a:fillRect/>
          </a:stretch>
        </p:blipFill>
        <p:spPr>
          <a:xfrm>
            <a:off x="64130" y="65193"/>
            <a:ext cx="1717789" cy="791794"/>
          </a:xfrm>
          <a:prstGeom prst="rect">
            <a:avLst/>
          </a:prstGeom>
        </p:spPr>
      </p:pic>
      <p:sp>
        <p:nvSpPr>
          <p:cNvPr id="85" name="TextBox 84">
            <a:extLst>
              <a:ext uri="{FF2B5EF4-FFF2-40B4-BE49-F238E27FC236}">
                <a16:creationId xmlns:a16="http://schemas.microsoft.com/office/drawing/2014/main" id="{1B4111E5-005F-4C99-B8DB-F18F8CF80879}"/>
              </a:ext>
            </a:extLst>
          </p:cNvPr>
          <p:cNvSpPr txBox="1"/>
          <p:nvPr/>
        </p:nvSpPr>
        <p:spPr>
          <a:xfrm>
            <a:off x="6800202" y="138827"/>
            <a:ext cx="2216579"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Plant Growth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Plant Growth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Plant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Plant Products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Growing Crops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Farming Problems</a:t>
            </a:r>
          </a:p>
        </p:txBody>
      </p:sp>
      <p:sp>
        <p:nvSpPr>
          <p:cNvPr id="86" name="TextBox 85">
            <a:extLst>
              <a:ext uri="{FF2B5EF4-FFF2-40B4-BE49-F238E27FC236}">
                <a16:creationId xmlns:a16="http://schemas.microsoft.com/office/drawing/2014/main" id="{12D13EEE-142B-42CA-A1AC-73226B7CB1A9}"/>
              </a:ext>
            </a:extLst>
          </p:cNvPr>
          <p:cNvSpPr txBox="1"/>
          <p:nvPr/>
        </p:nvSpPr>
        <p:spPr>
          <a:xfrm>
            <a:off x="2074935" y="2787366"/>
            <a:ext cx="221657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Biology Revision and Projects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Working Scientifically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Cells, systems and movement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Other organ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Reproduction and health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Energy in Ecosystems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Genetics and Evolution</a:t>
            </a:r>
            <a:endPar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p:sp>
        <p:nvSpPr>
          <p:cNvPr id="88" name="TextBox 87">
            <a:extLst>
              <a:ext uri="{FF2B5EF4-FFF2-40B4-BE49-F238E27FC236}">
                <a16:creationId xmlns:a16="http://schemas.microsoft.com/office/drawing/2014/main" id="{7367120E-B126-48E0-8DB3-995AADCDDCC1}"/>
              </a:ext>
            </a:extLst>
          </p:cNvPr>
          <p:cNvSpPr txBox="1"/>
          <p:nvPr/>
        </p:nvSpPr>
        <p:spPr>
          <a:xfrm>
            <a:off x="3716030" y="5671318"/>
            <a:ext cx="2216579"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B050"/>
                </a:solidFill>
                <a:effectLst/>
                <a:uLnTx/>
                <a:uFillTx/>
                <a:latin typeface="Calibri" panose="020F0502020204030204"/>
                <a:ea typeface="+mn-ea"/>
                <a:cs typeface="+mn-cs"/>
              </a:rPr>
              <a:t>Biology Transition to GCSE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Diseases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Control 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rPr>
              <a:t>Testing Medicines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Ecology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B050"/>
                </a:solidFill>
                <a:latin typeface="Calibri" panose="020F0502020204030204"/>
              </a:rPr>
              <a:t>In and Out (cell transport)</a:t>
            </a:r>
            <a:endParaRPr kumimoji="0" lang="en-GB" sz="1100" b="0" i="0" u="none" strike="noStrike" kern="1200" cap="none" spc="0" normalizeH="0" baseline="0" noProof="0" dirty="0">
              <a:ln>
                <a:noFill/>
              </a:ln>
              <a:solidFill>
                <a:srgbClr val="00B050"/>
              </a:solidFill>
              <a:effectLst/>
              <a:uLnTx/>
              <a:uFillTx/>
              <a:latin typeface="Calibri" panose="020F0502020204030204"/>
              <a:ea typeface="+mn-ea"/>
              <a:cs typeface="+mn-cs"/>
            </a:endParaRPr>
          </a:p>
        </p:txBody>
      </p:sp>
      <p:sp>
        <p:nvSpPr>
          <p:cNvPr id="58" name="TextBox 57">
            <a:extLst>
              <a:ext uri="{FF2B5EF4-FFF2-40B4-BE49-F238E27FC236}">
                <a16:creationId xmlns:a16="http://schemas.microsoft.com/office/drawing/2014/main" id="{D6F84319-28F5-43AE-9171-3AADE844A3D3}"/>
              </a:ext>
            </a:extLst>
          </p:cNvPr>
          <p:cNvSpPr txBox="1"/>
          <p:nvPr/>
        </p:nvSpPr>
        <p:spPr>
          <a:xfrm>
            <a:off x="4169445" y="54718"/>
            <a:ext cx="1444096" cy="161582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Reactivity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Types of explosion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Reactivity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Energy and Reactions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Displacement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Extracting materials (metals)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3F2E70D4-0A66-41EA-98EF-F0247F30EE6D}"/>
              </a:ext>
            </a:extLst>
          </p:cNvPr>
          <p:cNvSpPr txBox="1"/>
          <p:nvPr/>
        </p:nvSpPr>
        <p:spPr>
          <a:xfrm>
            <a:off x="8779799" y="195930"/>
            <a:ext cx="1393144"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Making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Ceramics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Polymers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Composites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Problems with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Recycling Materials</a:t>
            </a:r>
          </a:p>
        </p:txBody>
      </p:sp>
      <p:sp>
        <p:nvSpPr>
          <p:cNvPr id="61" name="TextBox 60">
            <a:extLst>
              <a:ext uri="{FF2B5EF4-FFF2-40B4-BE49-F238E27FC236}">
                <a16:creationId xmlns:a16="http://schemas.microsoft.com/office/drawing/2014/main" id="{48B7881B-DE78-44DE-98EF-3E2C0A1B925C}"/>
              </a:ext>
            </a:extLst>
          </p:cNvPr>
          <p:cNvSpPr txBox="1"/>
          <p:nvPr/>
        </p:nvSpPr>
        <p:spPr>
          <a:xfrm>
            <a:off x="2293652" y="4028841"/>
            <a:ext cx="1393144"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Environmental Chemistry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Rocks and Buildings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Acid Rain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Measuring Air Pollution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Global Warming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Ozone Layer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62" name="TextBox 61">
            <a:extLst>
              <a:ext uri="{FF2B5EF4-FFF2-40B4-BE49-F238E27FC236}">
                <a16:creationId xmlns:a16="http://schemas.microsoft.com/office/drawing/2014/main" id="{3803CDB4-47A7-4CE3-BA88-F0BBDD6686CB}"/>
              </a:ext>
            </a:extLst>
          </p:cNvPr>
          <p:cNvSpPr txBox="1"/>
          <p:nvPr/>
        </p:nvSpPr>
        <p:spPr>
          <a:xfrm>
            <a:off x="5760367" y="5560488"/>
            <a:ext cx="1923333"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rPr>
              <a:t>Working Scientifically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Analyse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Communicate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rPr>
              <a:t>Enquire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ED7D31"/>
                </a:solidFill>
                <a:latin typeface="Calibri" panose="020F0502020204030204"/>
              </a:rPr>
              <a:t>Solve</a:t>
            </a:r>
            <a:endParaRPr kumimoji="0" lang="en-GB" sz="1100" b="0" i="0" u="none" strike="noStrike" kern="1200" cap="none" spc="0" normalizeH="0" baseline="0" noProof="0" dirty="0">
              <a:ln>
                <a:noFill/>
              </a:ln>
              <a:solidFill>
                <a:srgbClr val="ED7D31"/>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ED7D31"/>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94C81399-E804-4159-8149-93D42B228AC5}"/>
              </a:ext>
            </a:extLst>
          </p:cNvPr>
          <p:cNvSpPr txBox="1"/>
          <p:nvPr/>
        </p:nvSpPr>
        <p:spPr>
          <a:xfrm>
            <a:off x="5455301" y="-6404"/>
            <a:ext cx="1393144"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Forces and Motion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Forces and movements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Energy for movement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Turning forces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More machines</a:t>
            </a:r>
            <a:endPar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70" name="TextBox 69">
            <a:extLst>
              <a:ext uri="{FF2B5EF4-FFF2-40B4-BE49-F238E27FC236}">
                <a16:creationId xmlns:a16="http://schemas.microsoft.com/office/drawing/2014/main" id="{DAF215E9-0D67-4732-AB6E-E763194A16CD}"/>
              </a:ext>
            </a:extLst>
          </p:cNvPr>
          <p:cNvSpPr txBox="1"/>
          <p:nvPr/>
        </p:nvSpPr>
        <p:spPr>
          <a:xfrm>
            <a:off x="299758" y="2603207"/>
            <a:ext cx="1393144" cy="161582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Physics Revision and Projects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Working Scientifically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Models in Science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Energy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Forces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Waves and Fields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Machines</a:t>
            </a:r>
            <a:endPar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72" name="TextBox 71">
            <a:extLst>
              <a:ext uri="{FF2B5EF4-FFF2-40B4-BE49-F238E27FC236}">
                <a16:creationId xmlns:a16="http://schemas.microsoft.com/office/drawing/2014/main" id="{D2F5370F-8EE5-477D-95B3-0258793D3DF9}"/>
              </a:ext>
            </a:extLst>
          </p:cNvPr>
          <p:cNvSpPr txBox="1"/>
          <p:nvPr/>
        </p:nvSpPr>
        <p:spPr>
          <a:xfrm>
            <a:off x="7524471" y="5470836"/>
            <a:ext cx="3680303" cy="12772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Physics </a:t>
            </a:r>
            <a:r>
              <a:rPr kumimoji="0" lang="en-GB" sz="1100" b="1" i="0" u="sng" strike="noStrike" kern="1200" cap="none" spc="0" normalizeH="0" baseline="0" noProof="0" dirty="0" err="1">
                <a:ln>
                  <a:noFill/>
                </a:ln>
                <a:solidFill>
                  <a:srgbClr val="0070C0"/>
                </a:solidFill>
                <a:effectLst/>
                <a:uLnTx/>
                <a:uFillTx/>
                <a:latin typeface="Calibri" panose="020F0502020204030204"/>
                <a:ea typeface="+mn-ea"/>
                <a:cs typeface="+mn-cs"/>
              </a:rPr>
              <a:t>Transistion</a:t>
            </a: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 to GCSE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Differences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Fields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Cause and Effect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Links Between Variables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Models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238DD909-98F9-40AD-975E-14F2C93C5A25}"/>
              </a:ext>
            </a:extLst>
          </p:cNvPr>
          <p:cNvPicPr>
            <a:picLocks noChangeAspect="1"/>
          </p:cNvPicPr>
          <p:nvPr/>
        </p:nvPicPr>
        <p:blipFill>
          <a:blip r:embed="rId10"/>
          <a:stretch>
            <a:fillRect/>
          </a:stretch>
        </p:blipFill>
        <p:spPr>
          <a:xfrm>
            <a:off x="1620409" y="2572320"/>
            <a:ext cx="615705" cy="615705"/>
          </a:xfrm>
          <a:prstGeom prst="rect">
            <a:avLst/>
          </a:prstGeom>
        </p:spPr>
      </p:pic>
      <p:pic>
        <p:nvPicPr>
          <p:cNvPr id="1032" name="Picture 8" descr="Sound Icon PNG Images, Vectors Free Download - Pngtree">
            <a:extLst>
              <a:ext uri="{FF2B5EF4-FFF2-40B4-BE49-F238E27FC236}">
                <a16:creationId xmlns:a16="http://schemas.microsoft.com/office/drawing/2014/main" id="{4AA23485-7753-47DB-A74A-160015B28D6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71307" y="5679035"/>
            <a:ext cx="604728" cy="6047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5E4D94F-CE95-43C8-91A9-861EA53026B1}"/>
              </a:ext>
            </a:extLst>
          </p:cNvPr>
          <p:cNvSpPr txBox="1"/>
          <p:nvPr/>
        </p:nvSpPr>
        <p:spPr>
          <a:xfrm>
            <a:off x="299284" y="6123673"/>
            <a:ext cx="108489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Bahnschrift" panose="020B0502040204020203" pitchFamily="34" charset="0"/>
                <a:ea typeface="+mn-ea"/>
                <a:cs typeface="+mn-cs"/>
              </a:rPr>
              <a:t>Year 9 Science</a:t>
            </a:r>
          </a:p>
        </p:txBody>
      </p:sp>
      <p:sp>
        <p:nvSpPr>
          <p:cNvPr id="3" name="Oval 2">
            <a:extLst>
              <a:ext uri="{FF2B5EF4-FFF2-40B4-BE49-F238E27FC236}">
                <a16:creationId xmlns:a16="http://schemas.microsoft.com/office/drawing/2014/main" id="{BFC7CC8A-BC80-47E9-A285-96E142CC6A47}"/>
              </a:ext>
            </a:extLst>
          </p:cNvPr>
          <p:cNvSpPr/>
          <p:nvPr/>
        </p:nvSpPr>
        <p:spPr>
          <a:xfrm>
            <a:off x="221978" y="856987"/>
            <a:ext cx="195518" cy="224846"/>
          </a:xfrm>
          <a:prstGeom prst="ellipse">
            <a:avLst/>
          </a:prstGeom>
          <a:solidFill>
            <a:schemeClr val="accent2"/>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C3C36E40-5ACE-4693-828F-52188D937C86}"/>
              </a:ext>
            </a:extLst>
          </p:cNvPr>
          <p:cNvSpPr/>
          <p:nvPr/>
        </p:nvSpPr>
        <p:spPr>
          <a:xfrm>
            <a:off x="221978" y="1127234"/>
            <a:ext cx="195518" cy="224846"/>
          </a:xfrm>
          <a:prstGeom prst="ellipse">
            <a:avLst/>
          </a:prstGeom>
          <a:solidFill>
            <a:srgbClr val="0070C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D30398BD-0844-4454-A64A-B173B5443E4C}"/>
              </a:ext>
            </a:extLst>
          </p:cNvPr>
          <p:cNvSpPr/>
          <p:nvPr/>
        </p:nvSpPr>
        <p:spPr>
          <a:xfrm>
            <a:off x="221978" y="1388845"/>
            <a:ext cx="195518" cy="224846"/>
          </a:xfrm>
          <a:prstGeom prst="ellipse">
            <a:avLst/>
          </a:prstGeom>
          <a:solidFill>
            <a:srgbClr val="00B050"/>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FE052436-8486-4B51-AC15-A2866D5EC9B3}"/>
              </a:ext>
            </a:extLst>
          </p:cNvPr>
          <p:cNvSpPr txBox="1"/>
          <p:nvPr/>
        </p:nvSpPr>
        <p:spPr>
          <a:xfrm>
            <a:off x="390672" y="878828"/>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Chemistry </a:t>
            </a:r>
          </a:p>
        </p:txBody>
      </p:sp>
      <p:sp>
        <p:nvSpPr>
          <p:cNvPr id="77" name="TextBox 76">
            <a:extLst>
              <a:ext uri="{FF2B5EF4-FFF2-40B4-BE49-F238E27FC236}">
                <a16:creationId xmlns:a16="http://schemas.microsoft.com/office/drawing/2014/main" id="{664A276D-A8CF-48B7-8D70-781559ECC88B}"/>
              </a:ext>
            </a:extLst>
          </p:cNvPr>
          <p:cNvSpPr txBox="1"/>
          <p:nvPr/>
        </p:nvSpPr>
        <p:spPr>
          <a:xfrm>
            <a:off x="402550" y="1132618"/>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Physics  </a:t>
            </a:r>
          </a:p>
        </p:txBody>
      </p:sp>
      <p:sp>
        <p:nvSpPr>
          <p:cNvPr id="78" name="TextBox 77">
            <a:extLst>
              <a:ext uri="{FF2B5EF4-FFF2-40B4-BE49-F238E27FC236}">
                <a16:creationId xmlns:a16="http://schemas.microsoft.com/office/drawing/2014/main" id="{AF7B4547-2A53-4054-910D-2828759BA7B7}"/>
              </a:ext>
            </a:extLst>
          </p:cNvPr>
          <p:cNvSpPr txBox="1"/>
          <p:nvPr/>
        </p:nvSpPr>
        <p:spPr>
          <a:xfrm>
            <a:off x="404745" y="1377475"/>
            <a:ext cx="115231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Biology  </a:t>
            </a:r>
          </a:p>
        </p:txBody>
      </p:sp>
      <p:sp>
        <p:nvSpPr>
          <p:cNvPr id="79" name="TextBox 78">
            <a:extLst>
              <a:ext uri="{FF2B5EF4-FFF2-40B4-BE49-F238E27FC236}">
                <a16:creationId xmlns:a16="http://schemas.microsoft.com/office/drawing/2014/main" id="{19ACCFF3-3042-4616-B485-965016BB83FC}"/>
              </a:ext>
            </a:extLst>
          </p:cNvPr>
          <p:cNvSpPr txBox="1"/>
          <p:nvPr/>
        </p:nvSpPr>
        <p:spPr>
          <a:xfrm>
            <a:off x="5099448" y="3910608"/>
            <a:ext cx="1851517"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srgbClr val="002060"/>
                </a:solidFill>
                <a:effectLst/>
                <a:uLnTx/>
                <a:uFillTx/>
                <a:latin typeface="Calibri" panose="020F0502020204030204"/>
                <a:ea typeface="+mn-ea"/>
                <a:cs typeface="+mn-cs"/>
              </a:rPr>
              <a:t>World Science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a:ea typeface="+mn-ea"/>
                <a:cs typeface="+mn-cs"/>
              </a:rPr>
              <a:t>Fri, 10 Nov 2023</a:t>
            </a:r>
          </a:p>
        </p:txBody>
      </p:sp>
      <p:pic>
        <p:nvPicPr>
          <p:cNvPr id="11" name="Picture 2" descr="world science day vector illustration 5479486 Vector Art at Vecteezy">
            <a:extLst>
              <a:ext uri="{FF2B5EF4-FFF2-40B4-BE49-F238E27FC236}">
                <a16:creationId xmlns:a16="http://schemas.microsoft.com/office/drawing/2014/main" id="{A2EDF053-4BB6-4CF5-A653-34C061AB103C}"/>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5618" t="6398" r="16505" b="27288"/>
          <a:stretch/>
        </p:blipFill>
        <p:spPr bwMode="auto">
          <a:xfrm>
            <a:off x="6789638" y="3910602"/>
            <a:ext cx="977933" cy="95541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Alternative Careers in Science">
            <a:extLst>
              <a:ext uri="{FF2B5EF4-FFF2-40B4-BE49-F238E27FC236}">
                <a16:creationId xmlns:a16="http://schemas.microsoft.com/office/drawing/2014/main" id="{8BBF4CC8-D1F2-404A-B4EB-25E8358016F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894564" y="3012844"/>
            <a:ext cx="1617271" cy="2162368"/>
          </a:xfrm>
          <a:prstGeom prst="rect">
            <a:avLst/>
          </a:prstGeom>
          <a:noFill/>
          <a:extLst>
            <a:ext uri="{909E8E84-426E-40DD-AFC4-6F175D3DCCD1}">
              <a14:hiddenFill xmlns:a14="http://schemas.microsoft.com/office/drawing/2010/main">
                <a:solidFill>
                  <a:srgbClr val="FFFFFF"/>
                </a:solidFill>
              </a14:hiddenFill>
            </a:ext>
          </a:extLst>
        </p:spPr>
      </p:pic>
      <p:sp>
        <p:nvSpPr>
          <p:cNvPr id="80" name="TextBox 79">
            <a:extLst>
              <a:ext uri="{FF2B5EF4-FFF2-40B4-BE49-F238E27FC236}">
                <a16:creationId xmlns:a16="http://schemas.microsoft.com/office/drawing/2014/main" id="{AD3580BC-D784-4782-B1D5-A3C407080BCD}"/>
              </a:ext>
            </a:extLst>
          </p:cNvPr>
          <p:cNvSpPr txBox="1"/>
          <p:nvPr/>
        </p:nvSpPr>
        <p:spPr>
          <a:xfrm>
            <a:off x="8759502" y="2940929"/>
            <a:ext cx="1457858"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Careers in Science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Scientist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Chemistry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Chemist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Microbiologist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Meteorologist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Zoology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Forensic science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Astronomer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202124"/>
                </a:solidFill>
                <a:effectLst/>
                <a:uLnTx/>
                <a:uFillTx/>
                <a:latin typeface="Google Sans"/>
                <a:ea typeface="+mn-ea"/>
                <a:cs typeface="+mn-cs"/>
              </a:rPr>
              <a:t>Geologist</a:t>
            </a:r>
          </a:p>
        </p:txBody>
      </p:sp>
      <p:sp>
        <p:nvSpPr>
          <p:cNvPr id="81" name="TextBox 80">
            <a:extLst>
              <a:ext uri="{FF2B5EF4-FFF2-40B4-BE49-F238E27FC236}">
                <a16:creationId xmlns:a16="http://schemas.microsoft.com/office/drawing/2014/main" id="{CEFBAFC4-90E0-4187-8F29-8D5C130474C0}"/>
              </a:ext>
            </a:extLst>
          </p:cNvPr>
          <p:cNvSpPr txBox="1"/>
          <p:nvPr/>
        </p:nvSpPr>
        <p:spPr>
          <a:xfrm>
            <a:off x="104572" y="4607714"/>
            <a:ext cx="2665419"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Chemistry </a:t>
            </a:r>
            <a:r>
              <a:rPr kumimoji="0" lang="en-GB" sz="1100" b="1" i="0" u="sng" strike="noStrike" kern="1200" cap="none" spc="0" normalizeH="0" baseline="0" noProof="0" dirty="0" err="1">
                <a:ln>
                  <a:noFill/>
                </a:ln>
                <a:solidFill>
                  <a:schemeClr val="accent2">
                    <a:lumMod val="75000"/>
                  </a:schemeClr>
                </a:solidFill>
                <a:effectLst/>
                <a:uLnTx/>
                <a:uFillTx/>
                <a:latin typeface="Calibri" panose="020F0502020204030204"/>
                <a:ea typeface="+mn-ea"/>
                <a:cs typeface="+mn-cs"/>
              </a:rPr>
              <a:t>Transistion</a:t>
            </a:r>
            <a:r>
              <a:rPr kumimoji="0" lang="en-GB" sz="1100" b="1" i="0" u="sng"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 to GCSE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accent2">
                    <a:lumMod val="75000"/>
                  </a:schemeClr>
                </a:solidFill>
                <a:latin typeface="Calibri" panose="020F0502020204030204"/>
              </a:rPr>
              <a:t>Energy Transfers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Rates of Reaction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accent2">
                    <a:lumMod val="75000"/>
                  </a:schemeClr>
                </a:solidFill>
                <a:latin typeface="Calibri" panose="020F0502020204030204"/>
              </a:rPr>
              <a:t>Chemical Equations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accent2">
                    <a:lumMod val="75000"/>
                  </a:schemeClr>
                </a:solidFill>
                <a:latin typeface="Calibri" panose="020F0502020204030204"/>
              </a:rPr>
              <a:t>Equilibria</a:t>
            </a:r>
            <a:endParaRPr kumimoji="0" lang="en-GB" sz="11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endParaRPr>
          </a:p>
        </p:txBody>
      </p:sp>
      <p:sp>
        <p:nvSpPr>
          <p:cNvPr id="82" name="TextBox 81">
            <a:extLst>
              <a:ext uri="{FF2B5EF4-FFF2-40B4-BE49-F238E27FC236}">
                <a16:creationId xmlns:a16="http://schemas.microsoft.com/office/drawing/2014/main" id="{13FA19FA-E10D-4541-B0D6-526F7C73DD16}"/>
              </a:ext>
            </a:extLst>
          </p:cNvPr>
          <p:cNvSpPr txBox="1"/>
          <p:nvPr/>
        </p:nvSpPr>
        <p:spPr>
          <a:xfrm>
            <a:off x="8667686" y="1518673"/>
            <a:ext cx="1393144" cy="12772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0070C0"/>
                </a:solidFill>
                <a:effectLst/>
                <a:uLnTx/>
                <a:uFillTx/>
                <a:latin typeface="Calibri" panose="020F0502020204030204"/>
                <a:ea typeface="+mn-ea"/>
                <a:cs typeface="+mn-cs"/>
              </a:rPr>
              <a:t>Force Fields and Electromagnets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Force fields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Static and current electricity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rPr>
              <a:t>Resistance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rgbClr val="0070C0"/>
                </a:solidFill>
                <a:latin typeface="Calibri" panose="020F0502020204030204"/>
              </a:rPr>
              <a:t>Electromagnets</a:t>
            </a:r>
            <a:endParaRPr kumimoji="0" lang="en-GB" sz="11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35946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4832</TotalTime>
  <Words>1169</Words>
  <Application>Microsoft Office PowerPoint</Application>
  <PresentationFormat>Widescreen</PresentationFormat>
  <Paragraphs>295</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Bahnschrift</vt:lpstr>
      <vt:lpstr>Calibri</vt:lpstr>
      <vt:lpstr>Calibri Light</vt:lpstr>
      <vt:lpstr>Google Sans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Teese</dc:creator>
  <cp:lastModifiedBy>Rachel Cope</cp:lastModifiedBy>
  <cp:revision>39</cp:revision>
  <cp:lastPrinted>2023-06-29T14:18:06Z</cp:lastPrinted>
  <dcterms:created xsi:type="dcterms:W3CDTF">2022-12-09T13:21:15Z</dcterms:created>
  <dcterms:modified xsi:type="dcterms:W3CDTF">2023-11-17T11:03:55Z</dcterms:modified>
</cp:coreProperties>
</file>